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</p:sldIdLst>
  <p:sldSz cx="12801600" cy="9601200" type="A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9EE8EC"/>
    <a:srgbClr val="B0DD7F"/>
    <a:srgbClr val="F5ED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5" d="100"/>
          <a:sy n="55" d="100"/>
        </p:scale>
        <p:origin x="1594" y="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53" y="-11855"/>
            <a:ext cx="12837726" cy="9624909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2834" y="3366348"/>
            <a:ext cx="8157407" cy="2304823"/>
          </a:xfrm>
        </p:spPr>
        <p:txBody>
          <a:bodyPr anchor="b">
            <a:noAutofit/>
          </a:bodyPr>
          <a:lstStyle>
            <a:lvl1pPr algn="r">
              <a:defRPr sz="756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834" y="5671168"/>
            <a:ext cx="8157407" cy="153565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9434-7BFE-4B46-8E69-1269AAE5195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CFE-6AB4-4AED-AED4-32687A02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38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853440"/>
            <a:ext cx="8886800" cy="4765040"/>
          </a:xfrm>
        </p:spPr>
        <p:txBody>
          <a:bodyPr anchor="ctr">
            <a:normAutofit/>
          </a:bodyPr>
          <a:lstStyle>
            <a:lvl1pPr algn="l">
              <a:defRPr sz="616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40" y="6258560"/>
            <a:ext cx="8886800" cy="2199347"/>
          </a:xfrm>
        </p:spPr>
        <p:txBody>
          <a:bodyPr anchor="ctr">
            <a:normAutofit/>
          </a:bodyPr>
          <a:lstStyle>
            <a:lvl1pPr marL="0" indent="0" algn="l"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9434-7BFE-4B46-8E69-1269AAE5195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CFE-6AB4-4AED-AED4-32687A02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54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39" y="853440"/>
            <a:ext cx="8501055" cy="4231640"/>
          </a:xfrm>
        </p:spPr>
        <p:txBody>
          <a:bodyPr anchor="ctr">
            <a:normAutofit/>
          </a:bodyPr>
          <a:lstStyle>
            <a:lvl1pPr algn="l">
              <a:defRPr sz="616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41503" y="5085080"/>
            <a:ext cx="7587726" cy="5334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2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FontTx/>
              <a:buNone/>
              <a:defRPr/>
            </a:lvl2pPr>
            <a:lvl3pPr marL="1280160" indent="0">
              <a:buFontTx/>
              <a:buNone/>
              <a:defRPr/>
            </a:lvl3pPr>
            <a:lvl4pPr marL="1920240" indent="0">
              <a:buFontTx/>
              <a:buNone/>
              <a:defRPr/>
            </a:lvl4pPr>
            <a:lvl5pPr marL="256032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258560"/>
            <a:ext cx="8886801" cy="2199347"/>
          </a:xfrm>
        </p:spPr>
        <p:txBody>
          <a:bodyPr anchor="ctr">
            <a:normAutofit/>
          </a:bodyPr>
          <a:lstStyle>
            <a:lvl1pPr marL="0" indent="0" algn="l"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9434-7BFE-4B46-8E69-1269AAE5195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CFE-6AB4-4AED-AED4-32687A024F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75796" y="1106529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/>
            <a:r>
              <a:rPr lang="en-US" sz="11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46779" y="4041179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/>
            <a:r>
              <a:rPr lang="en-US" sz="11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9424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8" y="2704783"/>
            <a:ext cx="8886801" cy="3633644"/>
          </a:xfrm>
        </p:spPr>
        <p:txBody>
          <a:bodyPr anchor="b">
            <a:normAutofit/>
          </a:bodyPr>
          <a:lstStyle>
            <a:lvl1pPr algn="l">
              <a:defRPr sz="616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338427"/>
            <a:ext cx="8886801" cy="211948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9434-7BFE-4B46-8E69-1269AAE5195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CFE-6AB4-4AED-AED4-32687A02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90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839" y="853440"/>
            <a:ext cx="8501055" cy="4231640"/>
          </a:xfrm>
        </p:spPr>
        <p:txBody>
          <a:bodyPr anchor="ctr">
            <a:normAutofit/>
          </a:bodyPr>
          <a:lstStyle>
            <a:lvl1pPr algn="l">
              <a:defRPr sz="616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3436" y="5618480"/>
            <a:ext cx="8886802" cy="71994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36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40080" indent="0">
              <a:buFontTx/>
              <a:buNone/>
              <a:defRPr/>
            </a:lvl2pPr>
            <a:lvl3pPr marL="1280160" indent="0">
              <a:buFontTx/>
              <a:buNone/>
              <a:defRPr/>
            </a:lvl3pPr>
            <a:lvl4pPr marL="1920240" indent="0">
              <a:buFontTx/>
              <a:buNone/>
              <a:defRPr/>
            </a:lvl4pPr>
            <a:lvl5pPr marL="256032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338427"/>
            <a:ext cx="8886801" cy="211948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9434-7BFE-4B46-8E69-1269AAE5195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CFE-6AB4-4AED-AED4-32687A024FA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75796" y="1106529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/>
            <a:r>
              <a:rPr lang="en-US" sz="11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446779" y="4041179"/>
            <a:ext cx="640247" cy="818686"/>
          </a:xfrm>
          <a:prstGeom prst="rect">
            <a:avLst/>
          </a:prstGeom>
        </p:spPr>
        <p:txBody>
          <a:bodyPr vert="horz" lIns="128016" tIns="64008" rIns="128016" bIns="64008" rtlCol="0" anchor="ctr">
            <a:noAutofit/>
          </a:bodyPr>
          <a:lstStyle/>
          <a:p>
            <a:pPr lvl="0"/>
            <a:r>
              <a:rPr lang="en-US" sz="112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2097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88" y="853440"/>
            <a:ext cx="8878051" cy="4231640"/>
          </a:xfrm>
        </p:spPr>
        <p:txBody>
          <a:bodyPr anchor="ctr">
            <a:normAutofit/>
          </a:bodyPr>
          <a:lstStyle>
            <a:lvl1pPr algn="l">
              <a:defRPr sz="616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53436" y="5618480"/>
            <a:ext cx="8886802" cy="71994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360">
                <a:solidFill>
                  <a:schemeClr val="accent1"/>
                </a:solidFill>
              </a:defRPr>
            </a:lvl1pPr>
            <a:lvl2pPr marL="640080" indent="0">
              <a:buFontTx/>
              <a:buNone/>
              <a:defRPr/>
            </a:lvl2pPr>
            <a:lvl3pPr marL="1280160" indent="0">
              <a:buFontTx/>
              <a:buNone/>
              <a:defRPr/>
            </a:lvl3pPr>
            <a:lvl4pPr marL="1920240" indent="0">
              <a:buFontTx/>
              <a:buNone/>
              <a:defRPr/>
            </a:lvl4pPr>
            <a:lvl5pPr marL="256032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338427"/>
            <a:ext cx="8886801" cy="2119480"/>
          </a:xfrm>
        </p:spPr>
        <p:txBody>
          <a:bodyPr anchor="t">
            <a:normAutofit/>
          </a:bodyPr>
          <a:lstStyle>
            <a:lvl1pPr marL="0" indent="0" algn="l">
              <a:buNone/>
              <a:defRPr sz="252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9434-7BFE-4B46-8E69-1269AAE5195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CFE-6AB4-4AED-AED4-32687A02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7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9434-7BFE-4B46-8E69-1269AAE5195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CFE-6AB4-4AED-AED4-32687A02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04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68237" y="853441"/>
            <a:ext cx="1370337" cy="735203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3439" y="853441"/>
            <a:ext cx="7273036" cy="7352031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9434-7BFE-4B46-8E69-1269AAE5195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CFE-6AB4-4AED-AED4-32687A02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006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9434-7BFE-4B46-8E69-1269AAE5195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CFE-6AB4-4AED-AED4-32687A02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5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8" y="3781216"/>
            <a:ext cx="8886801" cy="2557213"/>
          </a:xfrm>
        </p:spPr>
        <p:txBody>
          <a:bodyPr anchor="b"/>
          <a:lstStyle>
            <a:lvl1pPr algn="l">
              <a:defRPr sz="56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6338427"/>
            <a:ext cx="8886801" cy="1204560"/>
          </a:xfrm>
        </p:spPr>
        <p:txBody>
          <a:bodyPr anchor="t"/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4008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19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9434-7BFE-4B46-8E69-1269AAE5195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CFE-6AB4-4AED-AED4-32687A02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21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853440"/>
            <a:ext cx="8886800" cy="184912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3441" y="3024825"/>
            <a:ext cx="4323353" cy="5433081"/>
          </a:xfrm>
        </p:spPr>
        <p:txBody>
          <a:bodyPr>
            <a:normAutofit/>
          </a:bodyPr>
          <a:lstStyle>
            <a:lvl1pPr>
              <a:defRPr sz="2520"/>
            </a:lvl1pPr>
            <a:lvl2pPr>
              <a:defRPr sz="2240"/>
            </a:lvl2pPr>
            <a:lvl3pPr>
              <a:defRPr sz="196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6886" y="3024827"/>
            <a:ext cx="4323354" cy="5433082"/>
          </a:xfrm>
        </p:spPr>
        <p:txBody>
          <a:bodyPr>
            <a:normAutofit/>
          </a:bodyPr>
          <a:lstStyle>
            <a:lvl1pPr>
              <a:defRPr sz="2520"/>
            </a:lvl1pPr>
            <a:lvl2pPr>
              <a:defRPr sz="2240"/>
            </a:lvl2pPr>
            <a:lvl3pPr>
              <a:defRPr sz="1960"/>
            </a:lvl3pPr>
            <a:lvl4pPr>
              <a:defRPr sz="1680"/>
            </a:lvl4pPr>
            <a:lvl5pPr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9434-7BFE-4B46-8E69-1269AAE5195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CFE-6AB4-4AED-AED4-32687A02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9" y="853440"/>
            <a:ext cx="8886798" cy="184912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9" y="3025376"/>
            <a:ext cx="4326941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3439" y="3832145"/>
            <a:ext cx="4326941" cy="4625764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3296" y="3025376"/>
            <a:ext cx="4326941" cy="806767"/>
          </a:xfrm>
        </p:spPr>
        <p:txBody>
          <a:bodyPr anchor="b">
            <a:noAutofit/>
          </a:bodyPr>
          <a:lstStyle>
            <a:lvl1pPr marL="0" indent="0">
              <a:buNone/>
              <a:defRPr sz="3360" b="0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3296" y="3832145"/>
            <a:ext cx="4326941" cy="4625764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9434-7BFE-4B46-8E69-1269AAE5195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CFE-6AB4-4AED-AED4-32687A02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604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8" y="853440"/>
            <a:ext cx="8886800" cy="184912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9434-7BFE-4B46-8E69-1269AAE5195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CFE-6AB4-4AED-AED4-32687A02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35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9434-7BFE-4B46-8E69-1269AAE5195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CFE-6AB4-4AED-AED4-32687A02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3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9" y="2098046"/>
            <a:ext cx="3906255" cy="178985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9786" y="720896"/>
            <a:ext cx="4740452" cy="7737012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39" y="3887897"/>
            <a:ext cx="3906255" cy="3618229"/>
          </a:xfrm>
        </p:spPr>
        <p:txBody>
          <a:bodyPr>
            <a:normAutofit/>
          </a:bodyPr>
          <a:lstStyle>
            <a:lvl1pPr marL="0" indent="0">
              <a:buNone/>
              <a:defRPr sz="196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9434-7BFE-4B46-8E69-1269AAE5195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CFE-6AB4-4AED-AED4-32687A02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5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38" y="6720840"/>
            <a:ext cx="8886800" cy="793433"/>
          </a:xfrm>
        </p:spPr>
        <p:txBody>
          <a:bodyPr anchor="b">
            <a:normAutofit/>
          </a:bodyPr>
          <a:lstStyle>
            <a:lvl1pPr algn="l">
              <a:defRPr sz="336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3438" y="853440"/>
            <a:ext cx="8886800" cy="5384005"/>
          </a:xfrm>
        </p:spPr>
        <p:txBody>
          <a:bodyPr anchor="t">
            <a:normAutofit/>
          </a:bodyPr>
          <a:lstStyle>
            <a:lvl1pPr marL="0" indent="0" algn="ctr">
              <a:buNone/>
              <a:defRPr sz="2240"/>
            </a:lvl1pPr>
            <a:lvl2pPr marL="640080" indent="0">
              <a:buNone/>
              <a:defRPr sz="2240"/>
            </a:lvl2pPr>
            <a:lvl3pPr marL="1280160" indent="0">
              <a:buNone/>
              <a:defRPr sz="2240"/>
            </a:lvl3pPr>
            <a:lvl4pPr marL="1920240" indent="0">
              <a:buNone/>
              <a:defRPr sz="2240"/>
            </a:lvl4pPr>
            <a:lvl5pPr marL="2560320" indent="0">
              <a:buNone/>
              <a:defRPr sz="2240"/>
            </a:lvl5pPr>
            <a:lvl6pPr marL="3200400" indent="0">
              <a:buNone/>
              <a:defRPr sz="2240"/>
            </a:lvl6pPr>
            <a:lvl7pPr marL="3840480" indent="0">
              <a:buNone/>
              <a:defRPr sz="2240"/>
            </a:lvl7pPr>
            <a:lvl8pPr marL="4480560" indent="0">
              <a:buNone/>
              <a:defRPr sz="2240"/>
            </a:lvl8pPr>
            <a:lvl9pPr marL="5120640" indent="0">
              <a:buNone/>
              <a:defRPr sz="224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438" y="7514273"/>
            <a:ext cx="8886800" cy="943634"/>
          </a:xfrm>
        </p:spPr>
        <p:txBody>
          <a:bodyPr>
            <a:normAutofit/>
          </a:bodyPr>
          <a:lstStyle>
            <a:lvl1pPr marL="0" indent="0">
              <a:buNone/>
              <a:defRPr sz="1680"/>
            </a:lvl1pPr>
            <a:lvl2pPr marL="640080" indent="0">
              <a:buNone/>
              <a:defRPr sz="1680"/>
            </a:lvl2pPr>
            <a:lvl3pPr marL="1280160" indent="0">
              <a:buNone/>
              <a:defRPr sz="1400"/>
            </a:lvl3pPr>
            <a:lvl4pPr marL="1920240" indent="0">
              <a:buNone/>
              <a:defRPr sz="1260"/>
            </a:lvl4pPr>
            <a:lvl5pPr marL="2560320" indent="0">
              <a:buNone/>
              <a:defRPr sz="1260"/>
            </a:lvl5pPr>
            <a:lvl6pPr marL="3200400" indent="0">
              <a:buNone/>
              <a:defRPr sz="1260"/>
            </a:lvl6pPr>
            <a:lvl7pPr marL="3840480" indent="0">
              <a:buNone/>
              <a:defRPr sz="1260"/>
            </a:lvl7pPr>
            <a:lvl8pPr marL="4480560" indent="0">
              <a:buNone/>
              <a:defRPr sz="1260"/>
            </a:lvl8pPr>
            <a:lvl9pPr marL="5120640" indent="0">
              <a:buNone/>
              <a:defRPr sz="126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9434-7BFE-4B46-8E69-1269AAE5195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EBCFE-6AB4-4AED-AED4-32687A02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02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1853" y="-11855"/>
            <a:ext cx="12837727" cy="9624909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3439" y="853440"/>
            <a:ext cx="8886798" cy="1849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438" y="3024827"/>
            <a:ext cx="8886800" cy="5433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7361" y="8457909"/>
            <a:ext cx="957785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19434-7BFE-4B46-8E69-1269AAE51950}" type="datetimeFigureOut">
              <a:rPr lang="en-US" smtClean="0"/>
              <a:t>12/20/2021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3439" y="8457909"/>
            <a:ext cx="6472162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22547" y="8457909"/>
            <a:ext cx="71769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accent1"/>
                </a:solidFill>
              </a:defRPr>
            </a:lvl1pPr>
          </a:lstStyle>
          <a:p>
            <a:fld id="{106EBCFE-6AB4-4AED-AED4-32687A024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2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640080" rtl="0" eaLnBrk="1" latinLnBrk="0" hangingPunct="1">
        <a:spcBef>
          <a:spcPct val="0"/>
        </a:spcBef>
        <a:buNone/>
        <a:defRPr sz="504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0060" indent="-48006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52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40130" indent="-40005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2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00200" indent="-32004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240280" indent="-32004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880360" indent="-32004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520440" indent="-32004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160520" indent="-32004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4800600" indent="-32004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440680" indent="-320040" algn="l" defTabSz="640080" rtl="0" eaLnBrk="1" latinLnBrk="0" hangingPunct="1">
        <a:spcBef>
          <a:spcPts val="14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8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64008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xmlns="" id="{494796CB-A4B1-4624-9FB6-F59E3351B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778744"/>
            <a:ext cx="1846001" cy="1804658"/>
          </a:xfrm>
          <a:prstGeom prst="rect">
            <a:avLst/>
          </a:prstGeom>
        </p:spPr>
      </p:pic>
      <p:sp>
        <p:nvSpPr>
          <p:cNvPr id="8" name="สี่เหลี่ยมผืนผ้า: มุมมน 7">
            <a:extLst>
              <a:ext uri="{FF2B5EF4-FFF2-40B4-BE49-F238E27FC236}">
                <a16:creationId xmlns:a16="http://schemas.microsoft.com/office/drawing/2014/main" xmlns="" id="{50107ABA-7FC6-429F-8226-6412E0FD7A97}"/>
              </a:ext>
            </a:extLst>
          </p:cNvPr>
          <p:cNvSpPr/>
          <p:nvPr/>
        </p:nvSpPr>
        <p:spPr>
          <a:xfrm>
            <a:off x="1828800" y="2899098"/>
            <a:ext cx="9240982" cy="120669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300000"/>
              </a:lnSpc>
            </a:pPr>
            <a:r>
              <a:rPr lang="th-TH" sz="4400" b="1" dirty="0" smtClean="0">
                <a:ln w="9525">
                  <a:noFill/>
                </a:ln>
                <a:effectLst>
                  <a:glow rad="63500">
                    <a:schemeClr val="tx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แจ้ง</a:t>
            </a:r>
            <a:r>
              <a:rPr lang="th-TH" sz="4400" b="1" dirty="0">
                <a:ln w="9525">
                  <a:noFill/>
                </a:ln>
                <a:effectLst>
                  <a:glow rad="63500">
                    <a:schemeClr val="tx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ประชาสัมพันธ์จุดก่อสร้าง ในช่วงเทศกาลปีใหม่ 2565 </a:t>
            </a:r>
            <a:endParaRPr lang="en-US" sz="4400" b="1" dirty="0">
              <a:ln w="9525">
                <a:noFill/>
              </a:ln>
              <a:effectLst>
                <a:glow rad="63500">
                  <a:schemeClr val="tx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>
              <a:lnSpc>
                <a:spcPct val="300000"/>
              </a:lnSpc>
            </a:pPr>
            <a:endParaRPr lang="en-US" sz="2223" dirty="0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FF419A28-0D01-4F48-B2AC-0EA0DAC6EF71}"/>
              </a:ext>
            </a:extLst>
          </p:cNvPr>
          <p:cNvSpPr txBox="1"/>
          <p:nvPr/>
        </p:nvSpPr>
        <p:spPr>
          <a:xfrm>
            <a:off x="3573740" y="4587745"/>
            <a:ext cx="56541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4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โคงการก่อสร้างทางหลวงหมายเลข2</a:t>
            </a:r>
          </a:p>
          <a:p>
            <a:pPr algn="ctr"/>
            <a:r>
              <a:rPr lang="th-TH" sz="4200" b="1" dirty="0">
                <a:effectLst>
                  <a:glow rad="127000">
                    <a:schemeClr val="bg1"/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สายอุดรธานี - อ.สระใคร (เป็นตอนๆ)</a:t>
            </a:r>
            <a:endParaRPr lang="en-US" sz="4200" b="1" dirty="0">
              <a:effectLst>
                <a:glow rad="127000">
                  <a:schemeClr val="bg1"/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xmlns="" id="{DB1EFC67-4489-46BB-B722-60875E0BCAAD}"/>
              </a:ext>
            </a:extLst>
          </p:cNvPr>
          <p:cNvSpPr/>
          <p:nvPr/>
        </p:nvSpPr>
        <p:spPr>
          <a:xfrm>
            <a:off x="2154378" y="6797558"/>
            <a:ext cx="8492836" cy="10579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 กม. 466+355.000 ถึง กม. 468+515.000 และ</a:t>
            </a:r>
          </a:p>
          <a:p>
            <a:pPr algn="ctr"/>
            <a:r>
              <a:rPr lang="th-TH" sz="32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กม. 472+400.000 ถึง กม. 485+430.000 ระยะทางรวม 15.190 กม.</a:t>
            </a:r>
            <a:endParaRPr lang="en-US" sz="3200" b="1" dirty="0">
              <a:solidFill>
                <a:srgbClr val="FFFF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008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5ED04861-AA07-4E40-A838-2D346F9CC968}"/>
              </a:ext>
            </a:extLst>
          </p:cNvPr>
          <p:cNvSpPr/>
          <p:nvPr/>
        </p:nvSpPr>
        <p:spPr>
          <a:xfrm>
            <a:off x="0" y="0"/>
            <a:ext cx="1280160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3"/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406C620B-F9F5-47F4-B2D2-C9C97E5345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8" y="10410"/>
            <a:ext cx="878606" cy="858928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xmlns="" id="{134C11BA-419F-495F-8C69-8E011786D52E}"/>
              </a:ext>
            </a:extLst>
          </p:cNvPr>
          <p:cNvSpPr txBox="1"/>
          <p:nvPr/>
        </p:nvSpPr>
        <p:spPr>
          <a:xfrm>
            <a:off x="1821662" y="-70023"/>
            <a:ext cx="9158276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36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โครงการก่อสร้างทางหลวงหมายเลข 2 สายอุดรธานี – อ.สระใคร (เป็นตอนๆ)</a:t>
            </a:r>
            <a:endParaRPr lang="en-US" sz="336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F86B7FEB-9640-4B0F-A631-8BBB101C0284}"/>
              </a:ext>
            </a:extLst>
          </p:cNvPr>
          <p:cNvSpPr txBox="1"/>
          <p:nvPr/>
        </p:nvSpPr>
        <p:spPr>
          <a:xfrm>
            <a:off x="1819826" y="316034"/>
            <a:ext cx="163057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94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กลมทางหลวง</a:t>
            </a:r>
            <a:endParaRPr lang="en-US" sz="294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FC9843A1-6B70-467A-A251-C0F475DA1D87}"/>
              </a:ext>
            </a:extLst>
          </p:cNvPr>
          <p:cNvSpPr txBox="1"/>
          <p:nvPr/>
        </p:nvSpPr>
        <p:spPr>
          <a:xfrm>
            <a:off x="8935789" y="290882"/>
            <a:ext cx="2044149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94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กระทรวงคมนาคม</a:t>
            </a:r>
            <a:endParaRPr lang="en-US" sz="294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xmlns="" id="{E8AE2A84-A15C-45D4-8515-4EFC1C07BA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163" y="10410"/>
            <a:ext cx="878606" cy="858928"/>
          </a:xfrm>
          <a:prstGeom prst="rect">
            <a:avLst/>
          </a:prstGeom>
        </p:spPr>
      </p:pic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xmlns="" id="{83D0CF8C-FF32-4AC4-BBC6-EFB458C2D2E1}"/>
              </a:ext>
            </a:extLst>
          </p:cNvPr>
          <p:cNvGrpSpPr/>
          <p:nvPr/>
        </p:nvGrpSpPr>
        <p:grpSpPr>
          <a:xfrm>
            <a:off x="4946521" y="1150593"/>
            <a:ext cx="7831015" cy="6622426"/>
            <a:chOff x="-191706" y="-20725"/>
            <a:chExt cx="3724642" cy="2861645"/>
          </a:xfrm>
        </p:grpSpPr>
        <p:grpSp>
          <p:nvGrpSpPr>
            <p:cNvPr id="18" name="กลุ่ม 17">
              <a:extLst>
                <a:ext uri="{FF2B5EF4-FFF2-40B4-BE49-F238E27FC236}">
                  <a16:creationId xmlns:a16="http://schemas.microsoft.com/office/drawing/2014/main" xmlns="" id="{9C21B9C9-D49D-443A-88A2-7386C11EA011}"/>
                </a:ext>
              </a:extLst>
            </p:cNvPr>
            <p:cNvGrpSpPr/>
            <p:nvPr/>
          </p:nvGrpSpPr>
          <p:grpSpPr>
            <a:xfrm>
              <a:off x="-191706" y="-20725"/>
              <a:ext cx="3724642" cy="2861645"/>
              <a:chOff x="-191706" y="-20725"/>
              <a:chExt cx="3724642" cy="2861645"/>
            </a:xfrm>
          </p:grpSpPr>
          <p:pic>
            <p:nvPicPr>
              <p:cNvPr id="20" name="รูปภาพ 19">
                <a:extLst>
                  <a:ext uri="{FF2B5EF4-FFF2-40B4-BE49-F238E27FC236}">
                    <a16:creationId xmlns:a16="http://schemas.microsoft.com/office/drawing/2014/main" xmlns="" id="{00000000-0008-0000-0000-00003F0000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309" r="1283" b="290"/>
              <a:stretch/>
            </p:blipFill>
            <p:spPr>
              <a:xfrm>
                <a:off x="-191706" y="-20725"/>
                <a:ext cx="3724642" cy="2861645"/>
              </a:xfrm>
              <a:prstGeom prst="rect">
                <a:avLst/>
              </a:prstGeom>
            </p:spPr>
          </p:pic>
          <p:sp>
            <p:nvSpPr>
              <p:cNvPr id="21" name="กล่องข้อความ 22">
                <a:extLst>
                  <a:ext uri="{FF2B5EF4-FFF2-40B4-BE49-F238E27FC236}">
                    <a16:creationId xmlns:a16="http://schemas.microsoft.com/office/drawing/2014/main" xmlns="" id="{00000000-0008-0000-0000-000017000000}"/>
                  </a:ext>
                </a:extLst>
              </p:cNvPr>
              <p:cNvSpPr txBox="1"/>
              <p:nvPr/>
            </p:nvSpPr>
            <p:spPr>
              <a:xfrm>
                <a:off x="1627137" y="892536"/>
                <a:ext cx="1219107" cy="298824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th-TH" sz="1100" b="1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กม.</a:t>
                </a:r>
                <a:r>
                  <a:rPr lang="en-US" sz="1100" b="1">
                    <a:solidFill>
                      <a:srgbClr val="FF0000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477+200 LT</a:t>
                </a:r>
              </a:p>
            </p:txBody>
          </p:sp>
          <p:sp>
            <p:nvSpPr>
              <p:cNvPr id="22" name="กล่องข้อความ 23">
                <a:extLst>
                  <a:ext uri="{FF2B5EF4-FFF2-40B4-BE49-F238E27FC236}">
                    <a16:creationId xmlns:a16="http://schemas.microsoft.com/office/drawing/2014/main" xmlns="" id="{00000000-0008-0000-0000-000018000000}"/>
                  </a:ext>
                </a:extLst>
              </p:cNvPr>
              <p:cNvSpPr txBox="1"/>
              <p:nvPr/>
            </p:nvSpPr>
            <p:spPr>
              <a:xfrm>
                <a:off x="1578311" y="1717317"/>
                <a:ext cx="1688377" cy="298823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th-TH" sz="2400" b="1" dirty="0">
                    <a:solidFill>
                      <a:srgbClr val="0033CC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ช่วงที่</a:t>
                </a:r>
                <a:r>
                  <a:rPr lang="th-TH" sz="2400" b="1" baseline="0" dirty="0">
                    <a:solidFill>
                      <a:srgbClr val="0033CC"/>
                    </a:solidFill>
                    <a:latin typeface="TH Sarabun New" panose="020B0500040200020003" pitchFamily="34" charset="-34"/>
                    <a:cs typeface="TH Sarabun New" panose="020B0500040200020003" pitchFamily="34" charset="-34"/>
                  </a:rPr>
                  <a:t> 1 กม.466+355 - กม.468+515</a:t>
                </a:r>
                <a:endParaRPr lang="en-US" sz="2400" b="1" dirty="0">
                  <a:solidFill>
                    <a:srgbClr val="0033CC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endParaRPr>
              </a:p>
            </p:txBody>
          </p:sp>
        </p:grpSp>
        <p:sp>
          <p:nvSpPr>
            <p:cNvPr id="19" name="กล่องข้อความ 24">
              <a:extLst>
                <a:ext uri="{FF2B5EF4-FFF2-40B4-BE49-F238E27FC236}">
                  <a16:creationId xmlns:a16="http://schemas.microsoft.com/office/drawing/2014/main" xmlns="" id="{00000000-0008-0000-0000-000019000000}"/>
                </a:ext>
              </a:extLst>
            </p:cNvPr>
            <p:cNvSpPr txBox="1"/>
            <p:nvPr/>
          </p:nvSpPr>
          <p:spPr>
            <a:xfrm>
              <a:off x="1473802" y="465378"/>
              <a:ext cx="1688377" cy="29882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2400" b="1" dirty="0">
                  <a:solidFill>
                    <a:srgbClr val="0033CC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ช่วงที่</a:t>
              </a:r>
              <a:r>
                <a:rPr lang="th-TH" sz="2400" b="1" baseline="0" dirty="0">
                  <a:solidFill>
                    <a:srgbClr val="0033CC"/>
                  </a:solidFill>
                  <a:latin typeface="TH Sarabun New" panose="020B0500040200020003" pitchFamily="34" charset="-34"/>
                  <a:cs typeface="TH Sarabun New" panose="020B0500040200020003" pitchFamily="34" charset="-34"/>
                </a:rPr>
                <a:t> 2 กม.472+400 - กม.485+430</a:t>
              </a:r>
              <a:endParaRPr lang="en-US" sz="2400" b="1" dirty="0">
                <a:solidFill>
                  <a:srgbClr val="0033CC"/>
                </a:solidFill>
                <a:latin typeface="TH Sarabun New" panose="020B0500040200020003" pitchFamily="34" charset="-34"/>
                <a:cs typeface="TH Sarabun New" panose="020B0500040200020003" pitchFamily="34" charset="-34"/>
              </a:endParaRPr>
            </a:p>
          </p:txBody>
        </p:sp>
      </p:grpSp>
      <p:pic>
        <p:nvPicPr>
          <p:cNvPr id="5" name="รูปภาพ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68" y="4957009"/>
            <a:ext cx="4362743" cy="440355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รูปแบบอิสระ 9"/>
          <p:cNvSpPr/>
          <p:nvPr/>
        </p:nvSpPr>
        <p:spPr>
          <a:xfrm>
            <a:off x="8470231" y="2057401"/>
            <a:ext cx="255577" cy="2490537"/>
          </a:xfrm>
          <a:custGeom>
            <a:avLst/>
            <a:gdLst>
              <a:gd name="connsiteX0" fmla="*/ 0 w 255577"/>
              <a:gd name="connsiteY0" fmla="*/ 0 h 2490537"/>
              <a:gd name="connsiteX1" fmla="*/ 96252 w 255577"/>
              <a:gd name="connsiteY1" fmla="*/ 168442 h 2490537"/>
              <a:gd name="connsiteX2" fmla="*/ 96252 w 255577"/>
              <a:gd name="connsiteY2" fmla="*/ 409074 h 2490537"/>
              <a:gd name="connsiteX3" fmla="*/ 48126 w 255577"/>
              <a:gd name="connsiteY3" fmla="*/ 613610 h 2490537"/>
              <a:gd name="connsiteX4" fmla="*/ 60158 w 255577"/>
              <a:gd name="connsiteY4" fmla="*/ 914400 h 2490537"/>
              <a:gd name="connsiteX5" fmla="*/ 60158 w 255577"/>
              <a:gd name="connsiteY5" fmla="*/ 1130968 h 2490537"/>
              <a:gd name="connsiteX6" fmla="*/ 84221 w 255577"/>
              <a:gd name="connsiteY6" fmla="*/ 1335505 h 2490537"/>
              <a:gd name="connsiteX7" fmla="*/ 192505 w 255577"/>
              <a:gd name="connsiteY7" fmla="*/ 1780674 h 2490537"/>
              <a:gd name="connsiteX8" fmla="*/ 252663 w 255577"/>
              <a:gd name="connsiteY8" fmla="*/ 2129589 h 2490537"/>
              <a:gd name="connsiteX9" fmla="*/ 240631 w 255577"/>
              <a:gd name="connsiteY9" fmla="*/ 2490537 h 2490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5577" h="2490537">
                <a:moveTo>
                  <a:pt x="0" y="0"/>
                </a:moveTo>
                <a:cubicBezTo>
                  <a:pt x="40105" y="50131"/>
                  <a:pt x="80210" y="100263"/>
                  <a:pt x="96252" y="168442"/>
                </a:cubicBezTo>
                <a:cubicBezTo>
                  <a:pt x="112294" y="236621"/>
                  <a:pt x="104273" y="334879"/>
                  <a:pt x="96252" y="409074"/>
                </a:cubicBezTo>
                <a:cubicBezTo>
                  <a:pt x="88231" y="483269"/>
                  <a:pt x="54142" y="529389"/>
                  <a:pt x="48126" y="613610"/>
                </a:cubicBezTo>
                <a:cubicBezTo>
                  <a:pt x="42110" y="697831"/>
                  <a:pt x="58153" y="828174"/>
                  <a:pt x="60158" y="914400"/>
                </a:cubicBezTo>
                <a:cubicBezTo>
                  <a:pt x="62163" y="1000626"/>
                  <a:pt x="56148" y="1060784"/>
                  <a:pt x="60158" y="1130968"/>
                </a:cubicBezTo>
                <a:cubicBezTo>
                  <a:pt x="64168" y="1201152"/>
                  <a:pt x="62163" y="1227221"/>
                  <a:pt x="84221" y="1335505"/>
                </a:cubicBezTo>
                <a:cubicBezTo>
                  <a:pt x="106279" y="1443789"/>
                  <a:pt x="164431" y="1648327"/>
                  <a:pt x="192505" y="1780674"/>
                </a:cubicBezTo>
                <a:cubicBezTo>
                  <a:pt x="220579" y="1913021"/>
                  <a:pt x="244642" y="2011279"/>
                  <a:pt x="252663" y="2129589"/>
                </a:cubicBezTo>
                <a:cubicBezTo>
                  <a:pt x="260684" y="2247899"/>
                  <a:pt x="250657" y="2369218"/>
                  <a:pt x="240631" y="2490537"/>
                </a:cubicBezTo>
              </a:path>
            </a:pathLst>
          </a:custGeom>
          <a:noFill/>
          <a:ln w="1047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กลุ่ม 24"/>
          <p:cNvGrpSpPr/>
          <p:nvPr/>
        </p:nvGrpSpPr>
        <p:grpSpPr>
          <a:xfrm>
            <a:off x="280855" y="1185372"/>
            <a:ext cx="4447556" cy="3491370"/>
            <a:chOff x="300290" y="1185372"/>
            <a:chExt cx="4447556" cy="3491370"/>
          </a:xfrm>
        </p:grpSpPr>
        <p:sp>
          <p:nvSpPr>
            <p:cNvPr id="27" name="สี่เหลี่ยมผืนผ้า 26">
              <a:extLst>
                <a:ext uri="{FF2B5EF4-FFF2-40B4-BE49-F238E27FC236}">
                  <a16:creationId xmlns:a16="http://schemas.microsoft.com/office/drawing/2014/main" xmlns="" id="{53AA9F9F-81F0-42E3-93F7-671CAF61D77D}"/>
                </a:ext>
              </a:extLst>
            </p:cNvPr>
            <p:cNvSpPr/>
            <p:nvPr/>
          </p:nvSpPr>
          <p:spPr>
            <a:xfrm>
              <a:off x="300290" y="1185372"/>
              <a:ext cx="4447556" cy="349137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0325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xmlns="" id="{F54A7BDB-9768-476E-9A57-0628D464C796}"/>
                </a:ext>
              </a:extLst>
            </p:cNvPr>
            <p:cNvSpPr/>
            <p:nvPr/>
          </p:nvSpPr>
          <p:spPr>
            <a:xfrm>
              <a:off x="1269698" y="1316159"/>
              <a:ext cx="2508739" cy="4923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กล่องข้อความ 28">
              <a:extLst>
                <a:ext uri="{FF2B5EF4-FFF2-40B4-BE49-F238E27FC236}">
                  <a16:creationId xmlns:a16="http://schemas.microsoft.com/office/drawing/2014/main" xmlns="" id="{4D1116FB-DE52-481F-83FA-1993BB14689E}"/>
                </a:ext>
              </a:extLst>
            </p:cNvPr>
            <p:cNvSpPr txBox="1"/>
            <p:nvPr/>
          </p:nvSpPr>
          <p:spPr>
            <a:xfrm>
              <a:off x="1742740" y="1300206"/>
              <a:ext cx="13051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จุดเฝ้า</a:t>
              </a:r>
              <a:r>
                <a:rPr lang="th-TH" sz="28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ระวัง</a:t>
              </a:r>
              <a:endPara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กล่องข้อความ 29">
              <a:extLst>
                <a:ext uri="{FF2B5EF4-FFF2-40B4-BE49-F238E27FC236}">
                  <a16:creationId xmlns:a16="http://schemas.microsoft.com/office/drawing/2014/main" xmlns="" id="{B84695C1-2C60-420F-A8F2-05460FA3C191}"/>
                </a:ext>
              </a:extLst>
            </p:cNvPr>
            <p:cNvSpPr txBox="1"/>
            <p:nvPr/>
          </p:nvSpPr>
          <p:spPr>
            <a:xfrm>
              <a:off x="368986" y="1839379"/>
              <a:ext cx="4310161" cy="26776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ทล. 2 ขนาด 4 ช่องจราจร</a:t>
              </a:r>
            </a:p>
            <a:p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ระหว่าง 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กม.472+400 – 485+430 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LT/RT</a:t>
              </a: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มีการก่อสร้างขยายเลน ทั้งขวา/ซ้ายทาง</a:t>
              </a: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การจราจรผ่านได้ปกติ (ไม่ได้รบกวนผิวทางเดิม)</a:t>
              </a:r>
            </a:p>
            <a:p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มี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ป้าย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เตือน ตลอดช่วงโครงการ</a:t>
              </a:r>
            </a:p>
            <a:p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หยุดดำเนินการก่อสร้างวันที่ 29 ธ.ค.2564 – 4 ม.ค. 2565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275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000F5834-4461-4FD7-81AF-4B6E2DCA61DF}"/>
              </a:ext>
            </a:extLst>
          </p:cNvPr>
          <p:cNvSpPr/>
          <p:nvPr/>
        </p:nvSpPr>
        <p:spPr>
          <a:xfrm>
            <a:off x="0" y="0"/>
            <a:ext cx="12801600" cy="691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1513609B-198E-4817-8520-2BCCDA941B6A}"/>
              </a:ext>
            </a:extLst>
          </p:cNvPr>
          <p:cNvSpPr/>
          <p:nvPr/>
        </p:nvSpPr>
        <p:spPr>
          <a:xfrm>
            <a:off x="0" y="0"/>
            <a:ext cx="2133600" cy="691662"/>
          </a:xfrm>
          <a:prstGeom prst="rect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จุดเฝ้า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ระวัง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928C02F6-6BD2-4AB1-BE2C-726732FAD8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87" y="1088893"/>
            <a:ext cx="3903035" cy="2386677"/>
          </a:xfrm>
          <a:prstGeom prst="rect">
            <a:avLst/>
          </a:prstGeom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2033C9C8-D07F-41A7-8A08-5751362FF4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88" y="1088893"/>
            <a:ext cx="3903034" cy="2386674"/>
          </a:xfrm>
          <a:prstGeom prst="rect">
            <a:avLst/>
          </a:prstGeom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xmlns="" id="{C5757B8C-9EAF-4C22-B741-79E6381F54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88" y="3608224"/>
            <a:ext cx="3903033" cy="2583292"/>
          </a:xfrm>
          <a:prstGeom prst="rect">
            <a:avLst/>
          </a:prstGeom>
        </p:spPr>
      </p:pic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xmlns="" id="{82A8FCE9-D4FF-489E-9CC8-E0FC38EE4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87" y="3626022"/>
            <a:ext cx="3903036" cy="2572197"/>
          </a:xfrm>
          <a:prstGeom prst="rect">
            <a:avLst/>
          </a:prstGeom>
        </p:spPr>
      </p:pic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xmlns="" id="{031AC028-4C26-41B6-B537-94C6EC0349B9}"/>
              </a:ext>
            </a:extLst>
          </p:cNvPr>
          <p:cNvSpPr txBox="1"/>
          <p:nvPr/>
        </p:nvSpPr>
        <p:spPr>
          <a:xfrm>
            <a:off x="2246867" y="64298"/>
            <a:ext cx="83937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ระหว่าง กม.472+400 – 485+430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LT/RT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มีการก่อสร้างขยายเลน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ขวา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/ซ้ายทาง</a:t>
            </a:r>
            <a:endParaRPr lang="en-US" sz="2800" dirty="0"/>
          </a:p>
        </p:txBody>
      </p:sp>
      <p:grpSp>
        <p:nvGrpSpPr>
          <p:cNvPr id="18" name="กลุ่ม 17"/>
          <p:cNvGrpSpPr/>
          <p:nvPr/>
        </p:nvGrpSpPr>
        <p:grpSpPr>
          <a:xfrm>
            <a:off x="166462" y="1120280"/>
            <a:ext cx="4447556" cy="3491370"/>
            <a:chOff x="300290" y="1185372"/>
            <a:chExt cx="4447556" cy="3491370"/>
          </a:xfrm>
        </p:grpSpPr>
        <p:sp>
          <p:nvSpPr>
            <p:cNvPr id="20" name="สี่เหลี่ยมผืนผ้า 19">
              <a:extLst>
                <a:ext uri="{FF2B5EF4-FFF2-40B4-BE49-F238E27FC236}">
                  <a16:creationId xmlns:a16="http://schemas.microsoft.com/office/drawing/2014/main" xmlns="" id="{53AA9F9F-81F0-42E3-93F7-671CAF61D77D}"/>
                </a:ext>
              </a:extLst>
            </p:cNvPr>
            <p:cNvSpPr/>
            <p:nvPr/>
          </p:nvSpPr>
          <p:spPr>
            <a:xfrm>
              <a:off x="300290" y="1185372"/>
              <a:ext cx="4447556" cy="349137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60325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2" name="สี่เหลี่ยมผืนผ้า 21">
              <a:extLst>
                <a:ext uri="{FF2B5EF4-FFF2-40B4-BE49-F238E27FC236}">
                  <a16:creationId xmlns:a16="http://schemas.microsoft.com/office/drawing/2014/main" xmlns="" id="{F54A7BDB-9768-476E-9A57-0628D464C796}"/>
                </a:ext>
              </a:extLst>
            </p:cNvPr>
            <p:cNvSpPr/>
            <p:nvPr/>
          </p:nvSpPr>
          <p:spPr>
            <a:xfrm>
              <a:off x="1269698" y="1316159"/>
              <a:ext cx="2508739" cy="4923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กล่องข้อความ 23">
              <a:extLst>
                <a:ext uri="{FF2B5EF4-FFF2-40B4-BE49-F238E27FC236}">
                  <a16:creationId xmlns:a16="http://schemas.microsoft.com/office/drawing/2014/main" xmlns="" id="{4D1116FB-DE52-481F-83FA-1993BB14689E}"/>
                </a:ext>
              </a:extLst>
            </p:cNvPr>
            <p:cNvSpPr txBox="1"/>
            <p:nvPr/>
          </p:nvSpPr>
          <p:spPr>
            <a:xfrm>
              <a:off x="1742740" y="1300206"/>
              <a:ext cx="13051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จุดเฝ้า</a:t>
              </a:r>
              <a:r>
                <a:rPr lang="th-TH" sz="28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ระวัง</a:t>
              </a:r>
              <a:endPara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6" name="กล่องข้อความ 25">
              <a:extLst>
                <a:ext uri="{FF2B5EF4-FFF2-40B4-BE49-F238E27FC236}">
                  <a16:creationId xmlns:a16="http://schemas.microsoft.com/office/drawing/2014/main" xmlns="" id="{B84695C1-2C60-420F-A8F2-05460FA3C191}"/>
                </a:ext>
              </a:extLst>
            </p:cNvPr>
            <p:cNvSpPr txBox="1"/>
            <p:nvPr/>
          </p:nvSpPr>
          <p:spPr>
            <a:xfrm>
              <a:off x="368986" y="1839379"/>
              <a:ext cx="4310161" cy="267765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ทล. 2 ขนาด 4 ช่องจราจร</a:t>
              </a:r>
            </a:p>
            <a:p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ระหว่าง 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กม.472+400 – 485+430 </a:t>
              </a:r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LT/RT</a:t>
              </a: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มีการก่อสร้างขยายเลน ทั้งขวา/ซ้ายทาง</a:t>
              </a:r>
            </a:p>
            <a:p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การจราจรผ่านได้ปกติ (ไม่ได้รบกวนผิวทางเดิม)</a:t>
              </a:r>
            </a:p>
            <a:p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มี</a:t>
              </a:r>
              <a:r>
                <a:rPr lang="th-TH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ป้าย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เตือน ตลอดช่วงโครงการ</a:t>
              </a:r>
            </a:p>
            <a:p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หยุดดำเนินการก่อสร้างวันที่ 29 ธ.ค.2564 – 4 ม.ค. 2565</a:t>
              </a:r>
              <a:endPara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xmlns="" id="{4D1116FB-DE52-481F-83FA-1993BB14689E}"/>
              </a:ext>
            </a:extLst>
          </p:cNvPr>
          <p:cNvSpPr txBox="1"/>
          <p:nvPr/>
        </p:nvSpPr>
        <p:spPr>
          <a:xfrm>
            <a:off x="10335463" y="3005662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กม.476+900 </a:t>
            </a:r>
            <a:r>
              <a:rPr lang="en-US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RT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xmlns="" id="{4D1116FB-DE52-481F-83FA-1993BB14689E}"/>
              </a:ext>
            </a:extLst>
          </p:cNvPr>
          <p:cNvSpPr txBox="1"/>
          <p:nvPr/>
        </p:nvSpPr>
        <p:spPr>
          <a:xfrm>
            <a:off x="10482638" y="5682134"/>
            <a:ext cx="1835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กม.479+</a:t>
            </a:r>
            <a:r>
              <a:rPr lang="en-US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00 </a:t>
            </a:r>
            <a:r>
              <a:rPr lang="en-US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LT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xmlns="" id="{4D1116FB-DE52-481F-83FA-1993BB14689E}"/>
              </a:ext>
            </a:extLst>
          </p:cNvPr>
          <p:cNvSpPr txBox="1"/>
          <p:nvPr/>
        </p:nvSpPr>
        <p:spPr>
          <a:xfrm>
            <a:off x="6502704" y="5631629"/>
            <a:ext cx="1835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กม.478+700 </a:t>
            </a:r>
            <a:r>
              <a:rPr lang="en-US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LT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6" name="กล่องข้อความ 35">
            <a:extLst>
              <a:ext uri="{FF2B5EF4-FFF2-40B4-BE49-F238E27FC236}">
                <a16:creationId xmlns:a16="http://schemas.microsoft.com/office/drawing/2014/main" xmlns="" id="{4D1116FB-DE52-481F-83FA-1993BB14689E}"/>
              </a:ext>
            </a:extLst>
          </p:cNvPr>
          <p:cNvSpPr txBox="1"/>
          <p:nvPr/>
        </p:nvSpPr>
        <p:spPr>
          <a:xfrm>
            <a:off x="6472205" y="2924637"/>
            <a:ext cx="1877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กม.477+250 </a:t>
            </a:r>
            <a:r>
              <a:rPr lang="en-US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RT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xmlns="" id="{96BC6D13-5D66-4AD3-B818-1ACD1FDF46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788" y="6521048"/>
            <a:ext cx="3903033" cy="2388590"/>
          </a:xfrm>
          <a:prstGeom prst="rect">
            <a:avLst/>
          </a:prstGeom>
        </p:spPr>
      </p:pic>
      <p:pic>
        <p:nvPicPr>
          <p:cNvPr id="38" name="รูปภาพ 37">
            <a:extLst>
              <a:ext uri="{FF2B5EF4-FFF2-40B4-BE49-F238E27FC236}">
                <a16:creationId xmlns:a16="http://schemas.microsoft.com/office/drawing/2014/main" xmlns="" id="{0920BA44-790D-4118-9FCC-A176D42167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387" y="6521048"/>
            <a:ext cx="3932355" cy="2388590"/>
          </a:xfrm>
          <a:prstGeom prst="rect">
            <a:avLst/>
          </a:prstGeom>
        </p:spPr>
      </p:pic>
      <p:grpSp>
        <p:nvGrpSpPr>
          <p:cNvPr id="39" name="กลุ่ม 38"/>
          <p:cNvGrpSpPr/>
          <p:nvPr/>
        </p:nvGrpSpPr>
        <p:grpSpPr>
          <a:xfrm>
            <a:off x="97766" y="6735765"/>
            <a:ext cx="4447556" cy="1919389"/>
            <a:chOff x="300290" y="1185372"/>
            <a:chExt cx="4447556" cy="2069998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xmlns="" id="{53AA9F9F-81F0-42E3-93F7-671CAF61D77D}"/>
                </a:ext>
              </a:extLst>
            </p:cNvPr>
            <p:cNvSpPr/>
            <p:nvPr/>
          </p:nvSpPr>
          <p:spPr>
            <a:xfrm>
              <a:off x="300290" y="1185372"/>
              <a:ext cx="4447556" cy="2069998"/>
            </a:xfrm>
            <a:prstGeom prst="rect">
              <a:avLst/>
            </a:prstGeom>
            <a:solidFill>
              <a:srgbClr val="66FF33"/>
            </a:solidFill>
            <a:ln w="60325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xmlns="" id="{F54A7BDB-9768-476E-9A57-0628D464C796}"/>
                </a:ext>
              </a:extLst>
            </p:cNvPr>
            <p:cNvSpPr/>
            <p:nvPr/>
          </p:nvSpPr>
          <p:spPr>
            <a:xfrm>
              <a:off x="437682" y="1316159"/>
              <a:ext cx="4124210" cy="4923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กล่องข้อความ 41">
              <a:extLst>
                <a:ext uri="{FF2B5EF4-FFF2-40B4-BE49-F238E27FC236}">
                  <a16:creationId xmlns:a16="http://schemas.microsoft.com/office/drawing/2014/main" xmlns="" id="{4D1116FB-DE52-481F-83FA-1993BB14689E}"/>
                </a:ext>
              </a:extLst>
            </p:cNvPr>
            <p:cNvSpPr txBox="1"/>
            <p:nvPr/>
          </p:nvSpPr>
          <p:spPr>
            <a:xfrm>
              <a:off x="842784" y="1318311"/>
              <a:ext cx="34547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ป้ายประชาสัมพันธ์โครงการฯ</a:t>
              </a:r>
              <a:r>
                <a:rPr lang="en-US" sz="28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+3</a:t>
              </a:r>
              <a:r>
                <a:rPr lang="en-US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D</a:t>
              </a:r>
              <a:endPara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3" name="กล่องข้อความ 42">
              <a:extLst>
                <a:ext uri="{FF2B5EF4-FFF2-40B4-BE49-F238E27FC236}">
                  <a16:creationId xmlns:a16="http://schemas.microsoft.com/office/drawing/2014/main" xmlns="" id="{B84695C1-2C60-420F-A8F2-05460FA3C191}"/>
                </a:ext>
              </a:extLst>
            </p:cNvPr>
            <p:cNvSpPr txBox="1"/>
            <p:nvPr/>
          </p:nvSpPr>
          <p:spPr>
            <a:xfrm>
              <a:off x="494209" y="1841532"/>
              <a:ext cx="4067684" cy="129451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ติดตั้งอยู่ 4 จุด คือ</a:t>
              </a:r>
            </a:p>
            <a:p>
              <a:r>
                <a:rPr lang="en-US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กม.466+355 </a:t>
              </a:r>
              <a:r>
                <a:rPr lang="en-US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LT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, 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กม.472+200 </a:t>
              </a:r>
              <a:r>
                <a:rPr lang="en-US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     </a:t>
              </a:r>
            </a:p>
            <a:p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กม.4</a:t>
              </a:r>
              <a:r>
                <a:rPr lang="en-US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68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+</a:t>
              </a:r>
              <a:r>
                <a:rPr lang="en-US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30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0 </a:t>
              </a:r>
              <a:r>
                <a:rPr lang="en-US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RT, 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กม.485+850 </a:t>
              </a:r>
              <a:r>
                <a:rPr lang="en-US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RT</a:t>
              </a:r>
              <a:r>
                <a:rPr lang="en-US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xmlns="" id="{4D1116FB-DE52-481F-83FA-1993BB14689E}"/>
              </a:ext>
            </a:extLst>
          </p:cNvPr>
          <p:cNvSpPr txBox="1"/>
          <p:nvPr/>
        </p:nvSpPr>
        <p:spPr>
          <a:xfrm>
            <a:off x="6722564" y="8386418"/>
            <a:ext cx="1835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กม.4</a:t>
            </a:r>
            <a:r>
              <a:rPr lang="en-US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66+355</a:t>
            </a:r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LT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xmlns="" id="{4D1116FB-DE52-481F-83FA-1993BB14689E}"/>
              </a:ext>
            </a:extLst>
          </p:cNvPr>
          <p:cNvSpPr txBox="1"/>
          <p:nvPr/>
        </p:nvSpPr>
        <p:spPr>
          <a:xfrm>
            <a:off x="10640590" y="8282903"/>
            <a:ext cx="1835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กม.4</a:t>
            </a:r>
            <a:r>
              <a:rPr lang="en-US" sz="28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72+200 LT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539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432BD5FF-D43C-48C8-BC8F-020CC178D1AE}"/>
              </a:ext>
            </a:extLst>
          </p:cNvPr>
          <p:cNvSpPr/>
          <p:nvPr/>
        </p:nvSpPr>
        <p:spPr>
          <a:xfrm>
            <a:off x="0" y="0"/>
            <a:ext cx="12801600" cy="691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8FDE0A6F-9F73-4357-8107-242EF22800C9}"/>
              </a:ext>
            </a:extLst>
          </p:cNvPr>
          <p:cNvSpPr/>
          <p:nvPr/>
        </p:nvSpPr>
        <p:spPr>
          <a:xfrm>
            <a:off x="0" y="0"/>
            <a:ext cx="2133600" cy="691662"/>
          </a:xfrm>
          <a:prstGeom prst="rect">
            <a:avLst/>
          </a:prstGeom>
          <a:solidFill>
            <a:srgbClr val="FF0000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จุดเฝ้า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ระวัง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139A1C53-B49C-424F-A416-F0E991599A9F}"/>
              </a:ext>
            </a:extLst>
          </p:cNvPr>
          <p:cNvSpPr txBox="1"/>
          <p:nvPr/>
        </p:nvSpPr>
        <p:spPr>
          <a:xfrm>
            <a:off x="2246867" y="64298"/>
            <a:ext cx="83937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ภาพการติดตั้งป้ายเตือน เป็นช่วงๆ ตลอดโครงการฯ - การจราจรผ่านได้ปกติ</a:t>
            </a:r>
            <a:endParaRPr lang="en-US" sz="2800" dirty="0"/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EC869130-B84B-4327-979B-4644A1E675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18" y="3867229"/>
            <a:ext cx="3682499" cy="26028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xmlns="" id="{1E1EA4A2-C0DD-4AA7-92A1-7AEF487BA3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5" y="3867229"/>
            <a:ext cx="3557085" cy="26028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xmlns="" id="{295DD304-F219-4A26-AEBB-EEB7ABC3AC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919" y="960698"/>
            <a:ext cx="3682498" cy="26454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9" y="6757900"/>
            <a:ext cx="3557085" cy="2666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รูปภาพ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46"/>
          <a:stretch/>
        </p:blipFill>
        <p:spPr>
          <a:xfrm>
            <a:off x="4530213" y="6764271"/>
            <a:ext cx="3727099" cy="266023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6256" y="6764270"/>
            <a:ext cx="3681162" cy="26325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รูปภาพ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01"/>
          <a:stretch/>
        </p:blipFill>
        <p:spPr>
          <a:xfrm>
            <a:off x="659449" y="942854"/>
            <a:ext cx="3593896" cy="26619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รูปภาพ 1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461"/>
          <a:stretch/>
        </p:blipFill>
        <p:spPr>
          <a:xfrm>
            <a:off x="4530440" y="960698"/>
            <a:ext cx="3726872" cy="26440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รูปภาพ 1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16"/>
          <a:stretch/>
        </p:blipFill>
        <p:spPr>
          <a:xfrm>
            <a:off x="4530439" y="3865873"/>
            <a:ext cx="3754581" cy="260420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1525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5FCE57B6-C4E7-49FD-95AD-0C0BFFEB2F49}"/>
              </a:ext>
            </a:extLst>
          </p:cNvPr>
          <p:cNvSpPr/>
          <p:nvPr/>
        </p:nvSpPr>
        <p:spPr>
          <a:xfrm>
            <a:off x="0" y="0"/>
            <a:ext cx="12801600" cy="1000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23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F6ADFE63-02B6-4CAC-89C7-866BFF1E1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8" y="10410"/>
            <a:ext cx="878606" cy="858928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2D6678C7-531D-4589-BE62-EE58D9CF3D67}"/>
              </a:ext>
            </a:extLst>
          </p:cNvPr>
          <p:cNvSpPr txBox="1"/>
          <p:nvPr/>
        </p:nvSpPr>
        <p:spPr>
          <a:xfrm>
            <a:off x="1821662" y="-70023"/>
            <a:ext cx="9158276" cy="6093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336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โครงการก่อสร้างทางหลวงหมายเลข 2 สายอุดรธานี – อ.สระใคร (เป็นตอนๆ)</a:t>
            </a:r>
            <a:endParaRPr lang="en-US" sz="336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xmlns="" id="{33B0286B-883A-4BED-8072-EE09371FDAF2}"/>
              </a:ext>
            </a:extLst>
          </p:cNvPr>
          <p:cNvSpPr txBox="1"/>
          <p:nvPr/>
        </p:nvSpPr>
        <p:spPr>
          <a:xfrm>
            <a:off x="1819826" y="316034"/>
            <a:ext cx="1630575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94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กลมทางหลวง</a:t>
            </a:r>
            <a:endParaRPr lang="en-US" sz="294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FE9E90C4-0643-480F-8054-FFFCEBB87453}"/>
              </a:ext>
            </a:extLst>
          </p:cNvPr>
          <p:cNvSpPr txBox="1"/>
          <p:nvPr/>
        </p:nvSpPr>
        <p:spPr>
          <a:xfrm>
            <a:off x="8935789" y="290882"/>
            <a:ext cx="2044149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94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กระทรวงคมนาคม</a:t>
            </a:r>
            <a:endParaRPr lang="en-US" sz="294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B3D2F968-392A-4D95-A5A0-2839522373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163" y="10410"/>
            <a:ext cx="878606" cy="858928"/>
          </a:xfrm>
          <a:prstGeom prst="rect">
            <a:avLst/>
          </a:prstGeom>
        </p:spPr>
      </p:pic>
      <p:graphicFrame>
        <p:nvGraphicFramePr>
          <p:cNvPr id="14" name="ตาราง 14">
            <a:extLst>
              <a:ext uri="{FF2B5EF4-FFF2-40B4-BE49-F238E27FC236}">
                <a16:creationId xmlns:a16="http://schemas.microsoft.com/office/drawing/2014/main" xmlns="" id="{A3FBD209-37A4-4009-81F0-4F51684554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715830"/>
              </p:ext>
            </p:extLst>
          </p:nvPr>
        </p:nvGraphicFramePr>
        <p:xfrm>
          <a:off x="0" y="6441327"/>
          <a:ext cx="64008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xmlns="" val="2578547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เจ้าหน้าที่โครงการฯ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203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1.นายวัฒนา  แก้วนามชัย  นายช่างโครงการฯ         085-840-2490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0188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2.นายสนธิ   ศรีสุข           </a:t>
                      </a:r>
                      <a:r>
                        <a:rPr lang="th-TH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ผช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.นายช่างโครงการฯ    080-665-2893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259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3.นายศุภชัย  อ่อนประทุม   หน.ตรวจสอบฯ            086-932-4989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725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40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4.นายปิยวัฒน์  ทองเกรียว  </a:t>
                      </a:r>
                      <a:r>
                        <a:rPr lang="th-TH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ผช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.หน.ตรวจสอบฯ        089-418-8311 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1293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B0DD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6128210"/>
                  </a:ext>
                </a:extLst>
              </a:tr>
            </a:tbl>
          </a:graphicData>
        </a:graphic>
      </p:graphicFrame>
      <p:graphicFrame>
        <p:nvGraphicFramePr>
          <p:cNvPr id="15" name="ตาราง 14">
            <a:extLst>
              <a:ext uri="{FF2B5EF4-FFF2-40B4-BE49-F238E27FC236}">
                <a16:creationId xmlns:a16="http://schemas.microsoft.com/office/drawing/2014/main" xmlns="" id="{4ADB9DEA-9193-4C25-8512-26622EFC96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369296"/>
              </p:ext>
            </p:extLst>
          </p:nvPr>
        </p:nvGraphicFramePr>
        <p:xfrm>
          <a:off x="6400800" y="6441327"/>
          <a:ext cx="6400800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xmlns="" val="25785476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32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เจ้าหน้าที่บริษัท</a:t>
                      </a:r>
                      <a:endParaRPr lang="en-US" sz="32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20398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1.นายผดุงสิน  </a:t>
                      </a:r>
                      <a:r>
                        <a:rPr lang="th-TH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ธนศ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รีวน</a:t>
                      </a:r>
                      <a:r>
                        <a:rPr lang="th-TH" b="1" dirty="0" err="1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ิช</a:t>
                      </a: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ชัย  วิศวกรโครงการฯ     081-8735997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9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0188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2.นายชัชวาล  ชูละออง        วิศวกรโครงการฯ     082-469-1222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2597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3.นายวินัย  ศรีพจน์            เจ้าหน้าที่บริษัท       061-327-4191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9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7259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40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4.นายอุบลรัตน์  ธรรมมะ      เจ้าหน้าที่บริษัท       098-026-8041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12931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5.นายสมพงษ์  อุสาหะ         เจ้าหน้าที่บริษัท       063-043-5731</a:t>
                      </a:r>
                      <a:endParaRPr lang="en-US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9EE8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6128210"/>
                  </a:ext>
                </a:extLst>
              </a:tr>
            </a:tbl>
          </a:graphicData>
        </a:graphic>
      </p:graphicFrame>
      <p:grpSp>
        <p:nvGrpSpPr>
          <p:cNvPr id="16" name="กลุ่ม 15"/>
          <p:cNvGrpSpPr/>
          <p:nvPr/>
        </p:nvGrpSpPr>
        <p:grpSpPr>
          <a:xfrm>
            <a:off x="0" y="1345713"/>
            <a:ext cx="4447556" cy="2069998"/>
            <a:chOff x="300290" y="1185372"/>
            <a:chExt cx="4447556" cy="2069998"/>
          </a:xfrm>
        </p:grpSpPr>
        <p:sp>
          <p:nvSpPr>
            <p:cNvPr id="17" name="สี่เหลี่ยมผืนผ้า 16">
              <a:extLst>
                <a:ext uri="{FF2B5EF4-FFF2-40B4-BE49-F238E27FC236}">
                  <a16:creationId xmlns:a16="http://schemas.microsoft.com/office/drawing/2014/main" xmlns="" id="{53AA9F9F-81F0-42E3-93F7-671CAF61D77D}"/>
                </a:ext>
              </a:extLst>
            </p:cNvPr>
            <p:cNvSpPr/>
            <p:nvPr/>
          </p:nvSpPr>
          <p:spPr>
            <a:xfrm>
              <a:off x="300290" y="1185372"/>
              <a:ext cx="4447556" cy="2069998"/>
            </a:xfrm>
            <a:prstGeom prst="rect">
              <a:avLst/>
            </a:prstGeom>
            <a:solidFill>
              <a:srgbClr val="66FF33"/>
            </a:solidFill>
            <a:ln w="60325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xmlns="" id="{F54A7BDB-9768-476E-9A57-0628D464C796}"/>
                </a:ext>
              </a:extLst>
            </p:cNvPr>
            <p:cNvSpPr/>
            <p:nvPr/>
          </p:nvSpPr>
          <p:spPr>
            <a:xfrm>
              <a:off x="1269698" y="1316159"/>
              <a:ext cx="2508739" cy="4923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กล่องข้อความ 18">
              <a:extLst>
                <a:ext uri="{FF2B5EF4-FFF2-40B4-BE49-F238E27FC236}">
                  <a16:creationId xmlns:a16="http://schemas.microsoft.com/office/drawing/2014/main" xmlns="" id="{4D1116FB-DE52-481F-83FA-1993BB14689E}"/>
                </a:ext>
              </a:extLst>
            </p:cNvPr>
            <p:cNvSpPr txBox="1"/>
            <p:nvPr/>
          </p:nvSpPr>
          <p:spPr>
            <a:xfrm>
              <a:off x="1557543" y="1300206"/>
              <a:ext cx="21162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 smtClean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สำนักงานโครงการฯ</a:t>
              </a:r>
              <a:endParaRPr lang="en-US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0" name="กล่องข้อความ 19">
              <a:extLst>
                <a:ext uri="{FF2B5EF4-FFF2-40B4-BE49-F238E27FC236}">
                  <a16:creationId xmlns:a16="http://schemas.microsoft.com/office/drawing/2014/main" xmlns="" id="{B84695C1-2C60-420F-A8F2-05460FA3C191}"/>
                </a:ext>
              </a:extLst>
            </p:cNvPr>
            <p:cNvSpPr txBox="1"/>
            <p:nvPr/>
          </p:nvSpPr>
          <p:spPr>
            <a:xfrm>
              <a:off x="368986" y="1839379"/>
              <a:ext cx="4310161" cy="120032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ที่ตั้งสำนักงานโครงการฯ อยู่ริมทางหมายเลข 2 </a:t>
              </a:r>
            </a:p>
            <a:p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กม.477+200 </a:t>
              </a:r>
              <a:r>
                <a:rPr lang="en-US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LT </a:t>
              </a:r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บ.หนองนกเขียน ต.นาพู่ </a:t>
              </a:r>
            </a:p>
            <a:p>
              <a:r>
                <a:rPr lang="th-TH" sz="240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อ.เพ็ญ จ.อุดรธานี</a:t>
              </a:r>
            </a:p>
          </p:txBody>
        </p:sp>
      </p:grpSp>
      <p:grpSp>
        <p:nvGrpSpPr>
          <p:cNvPr id="26" name="กลุ่ม 25"/>
          <p:cNvGrpSpPr/>
          <p:nvPr/>
        </p:nvGrpSpPr>
        <p:grpSpPr>
          <a:xfrm>
            <a:off x="0" y="5523194"/>
            <a:ext cx="4447556" cy="815827"/>
            <a:chOff x="5510307" y="2599884"/>
            <a:chExt cx="4447556" cy="815827"/>
          </a:xfrm>
        </p:grpSpPr>
        <p:sp>
          <p:nvSpPr>
            <p:cNvPr id="27" name="สี่เหลี่ยมผืนผ้า 26">
              <a:extLst>
                <a:ext uri="{FF2B5EF4-FFF2-40B4-BE49-F238E27FC236}">
                  <a16:creationId xmlns:a16="http://schemas.microsoft.com/office/drawing/2014/main" xmlns="" id="{53AA9F9F-81F0-42E3-93F7-671CAF61D77D}"/>
                </a:ext>
              </a:extLst>
            </p:cNvPr>
            <p:cNvSpPr/>
            <p:nvPr/>
          </p:nvSpPr>
          <p:spPr>
            <a:xfrm>
              <a:off x="5510307" y="2599884"/>
              <a:ext cx="4447556" cy="815827"/>
            </a:xfrm>
            <a:prstGeom prst="rect">
              <a:avLst/>
            </a:prstGeom>
            <a:solidFill>
              <a:srgbClr val="FFFF00"/>
            </a:solidFill>
            <a:ln w="60325">
              <a:solidFill>
                <a:schemeClr val="accent5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8" name="สี่เหลี่ยมผืนผ้า 27">
              <a:extLst>
                <a:ext uri="{FF2B5EF4-FFF2-40B4-BE49-F238E27FC236}">
                  <a16:creationId xmlns:a16="http://schemas.microsoft.com/office/drawing/2014/main" xmlns="" id="{F54A7BDB-9768-476E-9A57-0628D464C796}"/>
                </a:ext>
              </a:extLst>
            </p:cNvPr>
            <p:cNvSpPr/>
            <p:nvPr/>
          </p:nvSpPr>
          <p:spPr>
            <a:xfrm>
              <a:off x="5704809" y="2730671"/>
              <a:ext cx="4184355" cy="49237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กล่องข้อความ 28">
              <a:extLst>
                <a:ext uri="{FF2B5EF4-FFF2-40B4-BE49-F238E27FC236}">
                  <a16:creationId xmlns:a16="http://schemas.microsoft.com/office/drawing/2014/main" xmlns="" id="{4D1116FB-DE52-481F-83FA-1993BB14689E}"/>
                </a:ext>
              </a:extLst>
            </p:cNvPr>
            <p:cNvSpPr txBox="1"/>
            <p:nvPr/>
          </p:nvSpPr>
          <p:spPr>
            <a:xfrm>
              <a:off x="5728465" y="2714718"/>
              <a:ext cx="41649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2800" b="1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รายชื่อเจ้าหน้าที่ประสานงานช่วงเทศกาล</a:t>
              </a:r>
            </a:p>
          </p:txBody>
        </p:sp>
      </p:grp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400" y="1345712"/>
            <a:ext cx="7155369" cy="4177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15800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ือง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325</TotalTime>
  <Words>428</Words>
  <Application>Microsoft Office PowerPoint</Application>
  <PresentationFormat>กระดาษ A3 (297x420 มม.)</PresentationFormat>
  <Paragraphs>58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3" baseType="lpstr">
      <vt:lpstr>Arial</vt:lpstr>
      <vt:lpstr>Cordia New</vt:lpstr>
      <vt:lpstr>IrisUPC</vt:lpstr>
      <vt:lpstr>TH Sarabun New</vt:lpstr>
      <vt:lpstr>TH SarabunPSK</vt:lpstr>
      <vt:lpstr>Trebuchet MS</vt:lpstr>
      <vt:lpstr>Wingdings 3</vt:lpstr>
      <vt:lpstr>เหลี่ยมเพชร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LENOVO</dc:creator>
  <cp:lastModifiedBy>HP</cp:lastModifiedBy>
  <cp:revision>17</cp:revision>
  <dcterms:created xsi:type="dcterms:W3CDTF">2021-12-19T04:16:41Z</dcterms:created>
  <dcterms:modified xsi:type="dcterms:W3CDTF">2021-12-20T09:34:55Z</dcterms:modified>
</cp:coreProperties>
</file>