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</p:sldMasterIdLst>
  <p:notesMasterIdLst>
    <p:notesMasterId r:id="rId30"/>
  </p:notesMasterIdLst>
  <p:sldIdLst>
    <p:sldId id="280" r:id="rId4"/>
    <p:sldId id="273" r:id="rId5"/>
    <p:sldId id="275" r:id="rId6"/>
    <p:sldId id="276" r:id="rId7"/>
    <p:sldId id="278" r:id="rId8"/>
    <p:sldId id="277" r:id="rId9"/>
    <p:sldId id="272" r:id="rId10"/>
    <p:sldId id="271" r:id="rId11"/>
    <p:sldId id="267" r:id="rId12"/>
    <p:sldId id="294" r:id="rId13"/>
    <p:sldId id="266" r:id="rId14"/>
    <p:sldId id="262" r:id="rId15"/>
    <p:sldId id="268" r:id="rId16"/>
    <p:sldId id="270" r:id="rId17"/>
    <p:sldId id="269" r:id="rId18"/>
    <p:sldId id="263" r:id="rId19"/>
    <p:sldId id="264" r:id="rId20"/>
    <p:sldId id="260" r:id="rId21"/>
    <p:sldId id="282" r:id="rId22"/>
    <p:sldId id="290" r:id="rId23"/>
    <p:sldId id="291" r:id="rId24"/>
    <p:sldId id="281" r:id="rId25"/>
    <p:sldId id="256" r:id="rId26"/>
    <p:sldId id="257" r:id="rId27"/>
    <p:sldId id="285" r:id="rId28"/>
    <p:sldId id="288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B3D112C-390E-4262-AA0D-9A44605879CA}">
          <p14:sldIdLst>
            <p14:sldId id="280"/>
            <p14:sldId id="273"/>
            <p14:sldId id="275"/>
            <p14:sldId id="276"/>
            <p14:sldId id="278"/>
            <p14:sldId id="277"/>
            <p14:sldId id="272"/>
            <p14:sldId id="271"/>
            <p14:sldId id="267"/>
            <p14:sldId id="294"/>
            <p14:sldId id="266"/>
            <p14:sldId id="262"/>
            <p14:sldId id="268"/>
            <p14:sldId id="270"/>
            <p14:sldId id="269"/>
          </p14:sldIdLst>
        </p14:section>
        <p14:section name="Untitled Section" id="{4F9C5F45-E9A8-46D6-A2B1-AE05A95E3ED7}">
          <p14:sldIdLst>
            <p14:sldId id="263"/>
            <p14:sldId id="264"/>
            <p14:sldId id="260"/>
            <p14:sldId id="282"/>
            <p14:sldId id="290"/>
            <p14:sldId id="291"/>
            <p14:sldId id="281"/>
            <p14:sldId id="256"/>
            <p14:sldId id="257"/>
            <p14:sldId id="285"/>
            <p14:sldId id="28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CER" initials="A" lastIdx="1" clrIdx="0">
    <p:extLst>
      <p:ext uri="{19B8F6BF-5375-455C-9EA6-DF929625EA0E}">
        <p15:presenceInfo xmlns:p15="http://schemas.microsoft.com/office/powerpoint/2012/main" userId="AC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600"/>
    <a:srgbClr val="DE8400"/>
    <a:srgbClr val="E6FFB3"/>
    <a:srgbClr val="699E00"/>
    <a:srgbClr val="00B800"/>
    <a:srgbClr val="00AC00"/>
    <a:srgbClr val="008600"/>
    <a:srgbClr val="E0FFA3"/>
    <a:srgbClr val="B2FF19"/>
    <a:srgbClr val="C0FF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63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commentAuthors" Target="commentAuthor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7-10T14:33:39.515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649341-0766-4F0C-994B-4F6DCCFBD940}" type="datetimeFigureOut">
              <a:rPr lang="en-US" smtClean="0"/>
              <a:t>14-Nov-23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96A9F-157E-4402-92BB-D2C748C3BB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874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216BAC-66A1-4A57-BA2C-98322877D338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929952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96A9F-157E-4402-92BB-D2C748C3BBA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4302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96A9F-157E-4402-92BB-D2C748C3BBA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4894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96A9F-157E-4402-92BB-D2C748C3BBA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7069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96A9F-157E-4402-92BB-D2C748C3BBA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0440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96A9F-157E-4402-92BB-D2C748C3BBA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8518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0EC34-A4DE-4B86-BFAC-4AD4969881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7CD46E-063D-47A7-A756-51C1757D98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7534B4-DAAD-40D3-A9E6-6F730C7B5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04477-07BA-47F3-A29E-31DEFD51DF3A}" type="datetimeFigureOut">
              <a:rPr lang="en-US" smtClean="0"/>
              <a:t>14-Nov-23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FFA15D-5B8B-4043-8D52-2C1A7ACF0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095379-F5A2-47B5-BC23-8ED1F1EFE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5A41-5ABA-46CB-B2D9-B27E29C3A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866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39B4C-761E-4CF0-B874-A6387EC80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20EAE0-3EFA-4EF1-9884-2FE1D5EC7C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3F8CA-0047-4095-9924-26D3326E5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04477-07BA-47F3-A29E-31DEFD51DF3A}" type="datetimeFigureOut">
              <a:rPr lang="en-US" smtClean="0"/>
              <a:t>14-Nov-23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BF9EB6-4438-4C1A-8A9C-C7CE734F5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E6083E-489B-4656-AEBA-D0BDFA167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5A41-5ABA-46CB-B2D9-B27E29C3A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142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EB1989-01B0-4547-945C-B1A03B1D33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899A95-C4E1-47C8-9535-E142E95EB9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A85687-64B1-483D-92F0-EE6A074DF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04477-07BA-47F3-A29E-31DEFD51DF3A}" type="datetimeFigureOut">
              <a:rPr lang="en-US" smtClean="0"/>
              <a:t>14-Nov-23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5A61F0-FE4A-41EE-BE61-486D3F5BF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131C11-A90C-474A-A74C-1E86E7EAC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5A41-5ABA-46CB-B2D9-B27E29C3A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27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E40B5-B09F-4449-A5D5-674B77C9F45D}" type="datetimeFigureOut">
              <a:rPr lang="th-TH" smtClean="0"/>
              <a:t>14/11/66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0ECB-598F-4830-9D08-28BC9E7F12C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257938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E40B5-B09F-4449-A5D5-674B77C9F45D}" type="datetimeFigureOut">
              <a:rPr lang="th-TH" smtClean="0"/>
              <a:t>14/11/66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0ECB-598F-4830-9D08-28BC9E7F12C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185329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E40B5-B09F-4449-A5D5-674B77C9F45D}" type="datetimeFigureOut">
              <a:rPr lang="th-TH" smtClean="0"/>
              <a:t>14/11/66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0ECB-598F-4830-9D08-28BC9E7F12C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658800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E40B5-B09F-4449-A5D5-674B77C9F45D}" type="datetimeFigureOut">
              <a:rPr lang="th-TH" smtClean="0"/>
              <a:t>14/11/66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0ECB-598F-4830-9D08-28BC9E7F12C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125037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E40B5-B09F-4449-A5D5-674B77C9F45D}" type="datetimeFigureOut">
              <a:rPr lang="th-TH" smtClean="0"/>
              <a:t>14/11/66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0ECB-598F-4830-9D08-28BC9E7F12C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742740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E40B5-B09F-4449-A5D5-674B77C9F45D}" type="datetimeFigureOut">
              <a:rPr lang="th-TH" smtClean="0"/>
              <a:t>14/11/66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0ECB-598F-4830-9D08-28BC9E7F12C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029272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E40B5-B09F-4449-A5D5-674B77C9F45D}" type="datetimeFigureOut">
              <a:rPr lang="th-TH" smtClean="0"/>
              <a:t>14/11/66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0ECB-598F-4830-9D08-28BC9E7F12C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907458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E40B5-B09F-4449-A5D5-674B77C9F45D}" type="datetimeFigureOut">
              <a:rPr lang="th-TH" smtClean="0"/>
              <a:t>14/11/66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0ECB-598F-4830-9D08-28BC9E7F12C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38150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8CFF1-D977-4657-9B8D-FBA691E91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65A217-778F-4F9B-92DB-DEA4167517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F585AD-3AE6-48BE-9CF0-A51D5CCDE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04477-07BA-47F3-A29E-31DEFD51DF3A}" type="datetimeFigureOut">
              <a:rPr lang="en-US" smtClean="0"/>
              <a:t>14-Nov-23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C07B17-6EBB-4C23-A1C9-D9C6FF61D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7677EE-150B-444B-8CEC-1EDA860E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5A41-5ABA-46CB-B2D9-B27E29C3A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5385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E40B5-B09F-4449-A5D5-674B77C9F45D}" type="datetimeFigureOut">
              <a:rPr lang="th-TH" smtClean="0"/>
              <a:t>14/11/66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0ECB-598F-4830-9D08-28BC9E7F12C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901500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E40B5-B09F-4449-A5D5-674B77C9F45D}" type="datetimeFigureOut">
              <a:rPr lang="th-TH" smtClean="0"/>
              <a:t>14/11/66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0ECB-598F-4830-9D08-28BC9E7F12C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523809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E40B5-B09F-4449-A5D5-674B77C9F45D}" type="datetimeFigureOut">
              <a:rPr lang="th-TH" smtClean="0"/>
              <a:t>14/11/66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0ECB-598F-4830-9D08-28BC9E7F12C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848556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A1C83-1785-401A-9D35-58D8B01C5CA1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14/11/66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86A7B-B738-43E7-8631-1CC03FCB772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6564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A1C83-1785-401A-9D35-58D8B01C5CA1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14/11/66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86A7B-B738-43E7-8631-1CC03FCB772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7732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A1C83-1785-401A-9D35-58D8B01C5CA1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14/11/66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86A7B-B738-43E7-8631-1CC03FCB772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4281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A1C83-1785-401A-9D35-58D8B01C5CA1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14/11/66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86A7B-B738-43E7-8631-1CC03FCB772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1865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A1C83-1785-401A-9D35-58D8B01C5CA1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14/11/66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แทนหมายเลขสไลด์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86A7B-B738-43E7-8631-1CC03FCB772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9834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A1C83-1785-401A-9D35-58D8B01C5CA1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14/11/66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86A7B-B738-43E7-8631-1CC03FCB772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0820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A1C83-1785-401A-9D35-58D8B01C5CA1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14/11/66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86A7B-B738-43E7-8631-1CC03FCB772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401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7DBE3-A4BD-44DD-9668-CC1FCF9EA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6E0221-45C9-412C-AB70-FD39DFEE40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772E8B-71B2-4A65-834E-EBF134FA6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04477-07BA-47F3-A29E-31DEFD51DF3A}" type="datetimeFigureOut">
              <a:rPr lang="en-US" smtClean="0"/>
              <a:t>14-Nov-23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243694-E118-4856-BCFA-EF99C30C1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73EA93-33A0-4D79-9449-BF2431998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5A41-5ABA-46CB-B2D9-B27E29C3A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107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A1C83-1785-401A-9D35-58D8B01C5CA1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14/11/66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86A7B-B738-43E7-8631-1CC03FCB772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5222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A1C83-1785-401A-9D35-58D8B01C5CA1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14/11/66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86A7B-B738-43E7-8631-1CC03FCB772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8061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A1C83-1785-401A-9D35-58D8B01C5CA1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14/11/66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86A7B-B738-43E7-8631-1CC03FCB772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8274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A1C83-1785-401A-9D35-58D8B01C5CA1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14/11/66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86A7B-B738-43E7-8631-1CC03FCB772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379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6A356-3C8B-489F-957A-E78DAF142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019862-E619-44C7-9EAB-C2E76EF1C9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3CD1BA-C826-4E33-A490-69FEBEF9CE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5C6209-959B-4CF3-B367-EC5376A7C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04477-07BA-47F3-A29E-31DEFD51DF3A}" type="datetimeFigureOut">
              <a:rPr lang="en-US" smtClean="0"/>
              <a:t>14-Nov-23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3D575A-C68B-4603-B072-335AA447B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0990D4-DD9D-4871-A338-8FFAC07BC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5A41-5ABA-46CB-B2D9-B27E29C3A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61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3FA0B-15DB-4D9B-BEE6-51E9047C2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53A800-2E42-4EEF-A878-71515B3192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6E1FE8-F934-4AC2-99CF-259B61A2BF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D2CD96-35D1-43DD-8229-1EFF5A1FD1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7DDFAA-7D3F-43A0-BE01-1877CE1167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C67793-C961-442C-BD35-970CF7C41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04477-07BA-47F3-A29E-31DEFD51DF3A}" type="datetimeFigureOut">
              <a:rPr lang="en-US" smtClean="0"/>
              <a:t>14-Nov-23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C198A7-BF1C-465A-A028-11F47F66F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79EDCA-34DA-404C-B5D5-54BC6B85A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5A41-5ABA-46CB-B2D9-B27E29C3A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121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C0C18-1506-4A5C-8592-072834C40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058CD6-C1F4-42E2-9B9F-2099F07FA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04477-07BA-47F3-A29E-31DEFD51DF3A}" type="datetimeFigureOut">
              <a:rPr lang="en-US" smtClean="0"/>
              <a:t>14-Nov-23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ED6E9B-13E2-40ED-8345-928D8C129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440004-960E-44E8-BFE5-D39F78BF8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5A41-5ABA-46CB-B2D9-B27E29C3A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258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433D91-C94F-48F0-8839-1A95CA18D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04477-07BA-47F3-A29E-31DEFD51DF3A}" type="datetimeFigureOut">
              <a:rPr lang="en-US" smtClean="0"/>
              <a:t>14-Nov-23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FFAE07-F636-4FDE-A138-C3F1047B7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A4EF00-84AB-4C35-83E7-3C77CB864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5A41-5ABA-46CB-B2D9-B27E29C3A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010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F1CAB-62D4-424C-A61C-A7D7980A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5FF454-FF3B-4FDC-B114-51EF19D149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D777C8-3C68-4964-8D96-133C1F01D3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22E161-17A3-4DF4-91D6-6DC3C9C0D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04477-07BA-47F3-A29E-31DEFD51DF3A}" type="datetimeFigureOut">
              <a:rPr lang="en-US" smtClean="0"/>
              <a:t>14-Nov-23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2D6463-723A-4F51-AA24-D36B70C01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090F22-62B3-4638-B15C-007E3AC00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5A41-5ABA-46CB-B2D9-B27E29C3A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023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86811-015E-45CD-9A38-CB31D45D9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3696D2-A0CA-4654-9009-41D0669F69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C58F0C-FA05-4EB5-927E-1410C0DF91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89C698-4DF7-41B7-B05A-E7558F451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04477-07BA-47F3-A29E-31DEFD51DF3A}" type="datetimeFigureOut">
              <a:rPr lang="en-US" smtClean="0"/>
              <a:t>14-Nov-23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A477E5-F078-4DB8-9053-2074AAEA0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EAEF1C-5A0A-4669-8B79-0F0A2CE3F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5A41-5ABA-46CB-B2D9-B27E29C3A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944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4CECE6-B03E-4F8C-AFEA-6DA6EA008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4CED86-F9FB-48B2-9A42-0B53E4D22F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010422-A606-4D39-BBC2-C34D358D2F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904477-07BA-47F3-A29E-31DEFD51DF3A}" type="datetimeFigureOut">
              <a:rPr lang="en-US" smtClean="0"/>
              <a:t>14-Nov-23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978835-0CE0-479D-B6A4-1300DDADCE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B12FD2-FAF2-4763-8842-FBD0124618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435A41-5ABA-46CB-B2D9-B27E29C3A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204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1E40B5-B09F-4449-A5D5-674B77C9F45D}" type="datetimeFigureOut">
              <a:rPr lang="th-TH" smtClean="0"/>
              <a:t>14/11/66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FC0ECB-598F-4830-9D08-28BC9E7F12C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47475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BA1C83-1785-401A-9D35-58D8B01C5CA1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14/11/66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286A7B-B738-43E7-8631-1CC03FCB772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438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comments" Target="../comments/commen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plann.6@doh.go.th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7000"/>
                    </a14:imgEffect>
                    <a14:imgEffect>
                      <a14:brightnessContrast bright="5000" contrast="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12" r="896"/>
          <a:stretch/>
        </p:blipFill>
        <p:spPr>
          <a:xfrm>
            <a:off x="1925053" y="393177"/>
            <a:ext cx="8963525" cy="577212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87688" y="692698"/>
            <a:ext cx="5688632" cy="720079"/>
          </a:xfrm>
        </p:spPr>
        <p:txBody>
          <a:bodyPr>
            <a:noAutofit/>
          </a:bodyPr>
          <a:lstStyle/>
          <a:p>
            <a:r>
              <a:rPr lang="th-TH" sz="4500" b="1" dirty="0">
                <a:effectLst>
                  <a:glow rad="127000">
                    <a:schemeClr val="bg1">
                      <a:lumMod val="75000"/>
                    </a:schemeClr>
                  </a:glow>
                </a:effectLst>
              </a:rPr>
              <a:t>การบันทึกข้อมูลและคำอธิบาย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855640" y="1960188"/>
            <a:ext cx="6887966" cy="78416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4200" b="1" dirty="0">
                <a:solidFill>
                  <a:prstClr val="black"/>
                </a:solidFill>
                <a:effectLst>
                  <a:glow rad="127000">
                    <a:prstClr val="white">
                      <a:lumMod val="85000"/>
                    </a:prstClr>
                  </a:glow>
                </a:effectLst>
                <a:latin typeface="Calibri"/>
                <a:cs typeface="Angsana New" panose="02020603050405020304" pitchFamily="18" charset="-34"/>
              </a:rPr>
              <a:t>โครงการถ่ายโอนงานบริการทางหลวงให้ อปท.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15BB405-053E-43A4-88C0-292A33349314}"/>
              </a:ext>
            </a:extLst>
          </p:cNvPr>
          <p:cNvSpPr txBox="1">
            <a:spLocks/>
          </p:cNvSpPr>
          <p:nvPr/>
        </p:nvSpPr>
        <p:spPr>
          <a:xfrm>
            <a:off x="2813730" y="1335348"/>
            <a:ext cx="6887966" cy="78416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4200" b="1" dirty="0">
                <a:solidFill>
                  <a:prstClr val="black"/>
                </a:solidFill>
                <a:effectLst>
                  <a:glow rad="127000">
                    <a:prstClr val="white">
                      <a:lumMod val="85000"/>
                    </a:prstClr>
                  </a:glow>
                </a:effectLst>
                <a:latin typeface="Calibri"/>
                <a:cs typeface="Angsana New" panose="02020603050405020304" pitchFamily="18" charset="-34"/>
              </a:rPr>
              <a:t>เรื่องการประเมินผล</a:t>
            </a:r>
          </a:p>
        </p:txBody>
      </p:sp>
    </p:spTree>
    <p:extLst>
      <p:ext uri="{BB962C8B-B14F-4D97-AF65-F5344CB8AC3E}">
        <p14:creationId xmlns:p14="http://schemas.microsoft.com/office/powerpoint/2010/main" val="20857117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B493623-C265-45ED-BAD6-CCFFD5BE0E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114"/>
          <a:stretch/>
        </p:blipFill>
        <p:spPr>
          <a:xfrm>
            <a:off x="6225198" y="66959"/>
            <a:ext cx="5290799" cy="4485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3A16803-83AF-43C8-BBAA-A91F1181D9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201" y="108151"/>
            <a:ext cx="4917421" cy="3192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F6F7A7-B187-400F-94A6-584D87EC23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001" y="3563270"/>
            <a:ext cx="4917420" cy="30830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FB53A9D-B4D3-4F5E-92E7-789C32E5E310}"/>
              </a:ext>
            </a:extLst>
          </p:cNvPr>
          <p:cNvSpPr/>
          <p:nvPr/>
        </p:nvSpPr>
        <p:spPr>
          <a:xfrm>
            <a:off x="1488355" y="3042723"/>
            <a:ext cx="3894015" cy="46166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2400" cap="none" spc="0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จุดเริ่มต้นโครงการที่เชื่อมต่อกับถนนสายหลัก</a:t>
            </a:r>
            <a:endParaRPr lang="en-US" sz="2400" cap="none" spc="0" dirty="0">
              <a:ln w="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1CA38C2-9671-4937-9758-73BBB07A9256}"/>
              </a:ext>
            </a:extLst>
          </p:cNvPr>
          <p:cNvSpPr/>
          <p:nvPr/>
        </p:nvSpPr>
        <p:spPr>
          <a:xfrm>
            <a:off x="1544460" y="6288184"/>
            <a:ext cx="3837910" cy="46166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2400" cap="none" spc="0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จุดเริ่มต้นโครงการที่เชื่อมต่อกับถนน</a:t>
            </a:r>
            <a:r>
              <a:rPr lang="th-TH" sz="2400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สาย</a:t>
            </a:r>
            <a:r>
              <a:rPr lang="th-TH" sz="2400" cap="none" spc="0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เดิม</a:t>
            </a:r>
            <a:endParaRPr lang="en-US" sz="2400" cap="none" spc="0" dirty="0">
              <a:ln w="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7BD9B4-C0D7-4776-B6A7-A40833553701}"/>
              </a:ext>
            </a:extLst>
          </p:cNvPr>
          <p:cNvSpPr/>
          <p:nvPr/>
        </p:nvSpPr>
        <p:spPr>
          <a:xfrm>
            <a:off x="7153078" y="4233101"/>
            <a:ext cx="3748142" cy="46166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2400" cap="none" spc="0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จุดเริ่มต้นโครงการที่เริ่มจากบริเวณทางแยก</a:t>
            </a:r>
            <a:endParaRPr lang="en-US" sz="2400" cap="none" spc="0" dirty="0">
              <a:ln w="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FBF5F8BF-CA72-452D-ACA8-6B38FDFC1172}"/>
              </a:ext>
            </a:extLst>
          </p:cNvPr>
          <p:cNvSpPr txBox="1">
            <a:spLocks/>
          </p:cNvSpPr>
          <p:nvPr/>
        </p:nvSpPr>
        <p:spPr>
          <a:xfrm>
            <a:off x="6688386" y="5104781"/>
            <a:ext cx="4364421" cy="104708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ตัวอย่างการถ่ายภาพ บริเวณจุดเริ่มต้นโครงการ</a:t>
            </a:r>
          </a:p>
        </p:txBody>
      </p:sp>
    </p:spTree>
    <p:extLst>
      <p:ext uri="{BB962C8B-B14F-4D97-AF65-F5344CB8AC3E}">
        <p14:creationId xmlns:p14="http://schemas.microsoft.com/office/powerpoint/2010/main" val="8473489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97AFA-5551-48BE-AB1B-6392036B2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501" y="511380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Angsana New" panose="02020603050405020304" pitchFamily="18" charset="-34"/>
                <a:cs typeface="Angsana New" panose="02020603050405020304" pitchFamily="18" charset="-34"/>
              </a:rPr>
              <a:t>R</a:t>
            </a:r>
            <a:r>
              <a:rPr lang="th-TH" sz="3600" dirty="0">
                <a:latin typeface="Angsana New" panose="02020603050405020304" pitchFamily="18" charset="-34"/>
                <a:cs typeface="Angsana New" panose="02020603050405020304" pitchFamily="18" charset="-34"/>
              </a:rPr>
              <a:t>309</a:t>
            </a:r>
            <a:r>
              <a:rPr lang="en-US" sz="3600" dirty="0">
                <a:latin typeface="Angsana New" panose="02020603050405020304" pitchFamily="18" charset="-34"/>
                <a:cs typeface="Angsana New" panose="02020603050405020304" pitchFamily="18" charset="-34"/>
              </a:rPr>
              <a:t> (</a:t>
            </a:r>
            <a:r>
              <a:rPr lang="th-TH" sz="3600" dirty="0">
                <a:latin typeface="Angsana New" panose="02020603050405020304" pitchFamily="18" charset="-34"/>
                <a:cs typeface="Angsana New" panose="02020603050405020304" pitchFamily="18" charset="-34"/>
              </a:rPr>
              <a:t>21</a:t>
            </a:r>
            <a:r>
              <a:rPr lang="en-US" sz="3600" dirty="0">
                <a:latin typeface="Angsana New" panose="02020603050405020304" pitchFamily="18" charset="-34"/>
                <a:cs typeface="Angsana New" panose="02020603050405020304" pitchFamily="18" charset="-34"/>
              </a:rPr>
              <a:t>+300)</a:t>
            </a:r>
            <a:endParaRPr lang="en-US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F843D3-DD2B-4482-A9F2-8C27327894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629" y="643234"/>
            <a:ext cx="6927925" cy="4618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4978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00061-0726-4A9B-A08C-A87C3360A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134" y="497680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latin typeface="Angsana New" panose="02020603050405020304" pitchFamily="18" charset="-34"/>
                <a:cs typeface="Angsana New" panose="02020603050405020304" pitchFamily="18" charset="-34"/>
              </a:rPr>
              <a:t>R</a:t>
            </a:r>
            <a:r>
              <a:rPr lang="th-TH" sz="3200" dirty="0">
                <a:latin typeface="Angsana New" panose="02020603050405020304" pitchFamily="18" charset="-34"/>
                <a:cs typeface="Angsana New" panose="02020603050405020304" pitchFamily="18" charset="-34"/>
              </a:rPr>
              <a:t>309</a:t>
            </a:r>
            <a:r>
              <a:rPr lang="en-US" sz="3200" dirty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3200" dirty="0">
                <a:latin typeface="Angsana New" panose="02020603050405020304" pitchFamily="18" charset="-34"/>
                <a:cs typeface="Angsana New" panose="02020603050405020304" pitchFamily="18" charset="-34"/>
              </a:rPr>
              <a:t>(22+000)</a:t>
            </a:r>
            <a:endParaRPr lang="en-US" sz="32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A8F63A0-2F06-4688-8435-399F9A0323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010" y="651592"/>
            <a:ext cx="7086600" cy="4509326"/>
          </a:xfrm>
        </p:spPr>
      </p:pic>
    </p:spTree>
    <p:extLst>
      <p:ext uri="{BB962C8B-B14F-4D97-AF65-F5344CB8AC3E}">
        <p14:creationId xmlns:p14="http://schemas.microsoft.com/office/powerpoint/2010/main" val="11350462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4C8AD-6F27-41D7-BF8C-191B73006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664" y="5473573"/>
            <a:ext cx="10515600" cy="59804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>
                <a:latin typeface="Angsana New" panose="02020603050405020304" pitchFamily="18" charset="-34"/>
              </a:rPr>
              <a:t>R</a:t>
            </a:r>
            <a:r>
              <a:rPr lang="th-TH" sz="3600" dirty="0">
                <a:latin typeface="Angsana New" panose="02020603050405020304" pitchFamily="18" charset="-34"/>
              </a:rPr>
              <a:t>309</a:t>
            </a:r>
            <a:r>
              <a:rPr lang="en-US" sz="3600" dirty="0">
                <a:latin typeface="Angsana New" panose="02020603050405020304" pitchFamily="18" charset="-34"/>
              </a:rPr>
              <a:t> </a:t>
            </a:r>
            <a:r>
              <a:rPr lang="th-TH" sz="3600" dirty="0">
                <a:latin typeface="Angsana New" panose="02020603050405020304" pitchFamily="18" charset="-34"/>
              </a:rPr>
              <a:t>(22+551)</a:t>
            </a:r>
            <a:endParaRPr lang="en-US" sz="36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88560FE-CAF1-457A-AC90-D04F8D0D97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583" y="708007"/>
            <a:ext cx="6934626" cy="4500563"/>
          </a:xfrm>
        </p:spPr>
      </p:pic>
    </p:spTree>
    <p:extLst>
      <p:ext uri="{BB962C8B-B14F-4D97-AF65-F5344CB8AC3E}">
        <p14:creationId xmlns:p14="http://schemas.microsoft.com/office/powerpoint/2010/main" val="20294505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8B9AF-BC2D-40E1-9ABC-71CEF53A4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266627"/>
            <a:ext cx="10515600" cy="817499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Angsana New" panose="02020603050405020304" pitchFamily="18" charset="-34"/>
              </a:rPr>
              <a:t>R</a:t>
            </a:r>
            <a:r>
              <a:rPr lang="th-TH" sz="3600" dirty="0">
                <a:latin typeface="Angsana New" panose="02020603050405020304" pitchFamily="18" charset="-34"/>
              </a:rPr>
              <a:t>309</a:t>
            </a:r>
            <a:r>
              <a:rPr lang="en-US" sz="3600" dirty="0">
                <a:latin typeface="Angsana New" panose="02020603050405020304" pitchFamily="18" charset="-34"/>
              </a:rPr>
              <a:t> </a:t>
            </a:r>
            <a:r>
              <a:rPr lang="th-TH" sz="3600" dirty="0">
                <a:latin typeface="Angsana New" panose="02020603050405020304" pitchFamily="18" charset="-34"/>
              </a:rPr>
              <a:t>(23+000)</a:t>
            </a:r>
            <a:endParaRPr lang="en-US" sz="36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FCD523C-6DFE-47BF-AFF8-FA52C23C31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773874"/>
            <a:ext cx="6527007" cy="4351338"/>
          </a:xfrm>
        </p:spPr>
      </p:pic>
    </p:spTree>
    <p:extLst>
      <p:ext uri="{BB962C8B-B14F-4D97-AF65-F5344CB8AC3E}">
        <p14:creationId xmlns:p14="http://schemas.microsoft.com/office/powerpoint/2010/main" val="40778355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E7E55-2972-49DF-9469-79FCD9529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5472493"/>
            <a:ext cx="10515600" cy="1009651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Angsana New" panose="02020603050405020304" pitchFamily="18" charset="-34"/>
                <a:cs typeface="Angsana New" panose="02020603050405020304" pitchFamily="18" charset="-34"/>
              </a:rPr>
              <a:t>R</a:t>
            </a:r>
            <a:r>
              <a:rPr lang="th-TH" sz="3600" dirty="0">
                <a:latin typeface="Angsana New" panose="02020603050405020304" pitchFamily="18" charset="-34"/>
                <a:cs typeface="Angsana New" panose="02020603050405020304" pitchFamily="18" charset="-34"/>
              </a:rPr>
              <a:t>309</a:t>
            </a:r>
            <a:r>
              <a:rPr lang="en-US" sz="3600" dirty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3600" dirty="0">
                <a:latin typeface="Angsana New" panose="02020603050405020304" pitchFamily="18" charset="-34"/>
                <a:cs typeface="Angsana New" panose="02020603050405020304" pitchFamily="18" charset="-34"/>
              </a:rPr>
              <a:t>(24+735) จุดสิ้นสุดโครงการ </a:t>
            </a:r>
            <a:endParaRPr lang="en-US" sz="36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A36B2E-887B-4C55-AE0E-1BCDC2416E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980" y="686752"/>
            <a:ext cx="7114032" cy="474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0919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84A4C-99B9-4DDB-891C-C0B068D8E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3871" y="478701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Angsana New" panose="02020603050405020304" pitchFamily="18" charset="-34"/>
                <a:cs typeface="Angsana New" panose="02020603050405020304" pitchFamily="18" charset="-34"/>
              </a:rPr>
              <a:t>R</a:t>
            </a:r>
            <a:r>
              <a:rPr lang="th-TH" sz="3600" dirty="0">
                <a:latin typeface="Angsana New" panose="02020603050405020304" pitchFamily="18" charset="-34"/>
                <a:cs typeface="Angsana New" panose="02020603050405020304" pitchFamily="18" charset="-34"/>
              </a:rPr>
              <a:t>309 ( 21+850 </a:t>
            </a:r>
            <a:r>
              <a:rPr lang="en-US" sz="3600" dirty="0">
                <a:latin typeface="Angsana New" panose="02020603050405020304" pitchFamily="18" charset="-34"/>
                <a:cs typeface="Angsana New" panose="02020603050405020304" pitchFamily="18" charset="-34"/>
              </a:rPr>
              <a:t>)</a:t>
            </a:r>
            <a:r>
              <a:rPr lang="th-TH" sz="3600" dirty="0">
                <a:latin typeface="Angsana New" panose="02020603050405020304" pitchFamily="18" charset="-34"/>
                <a:cs typeface="Angsana New" panose="02020603050405020304" pitchFamily="18" charset="-34"/>
              </a:rPr>
              <a:t> บ.ห้วยยาง</a:t>
            </a:r>
            <a:endParaRPr lang="en-US" sz="36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3E96EC7-63C0-475E-8D6F-783A96E892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706" y="631453"/>
            <a:ext cx="6527007" cy="4351338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32D67D5-C214-48C5-A047-8011362C082A}"/>
              </a:ext>
            </a:extLst>
          </p:cNvPr>
          <p:cNvSpPr txBox="1">
            <a:spLocks/>
          </p:cNvSpPr>
          <p:nvPr/>
        </p:nvSpPr>
        <p:spPr>
          <a:xfrm>
            <a:off x="834151" y="699706"/>
            <a:ext cx="2149080" cy="5229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3.2 ภาพการสัมภาษณ์</a:t>
            </a:r>
            <a:endParaRPr lang="en-US" sz="28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43543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780E2-E2AB-4431-B9FE-BB0B25FFD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3960" y="5203317"/>
            <a:ext cx="10515600" cy="898208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Angsana New" panose="02020603050405020304" pitchFamily="18" charset="-34"/>
                <a:cs typeface="Angsana New" panose="02020603050405020304" pitchFamily="18" charset="-34"/>
              </a:rPr>
              <a:t>R</a:t>
            </a:r>
            <a:r>
              <a:rPr lang="th-TH" sz="3600" dirty="0">
                <a:latin typeface="Angsana New" panose="02020603050405020304" pitchFamily="18" charset="-34"/>
                <a:cs typeface="Angsana New" panose="02020603050405020304" pitchFamily="18" charset="-34"/>
              </a:rPr>
              <a:t>309</a:t>
            </a:r>
            <a:r>
              <a:rPr lang="en-US" sz="3600" dirty="0">
                <a:latin typeface="Angsana New" panose="02020603050405020304" pitchFamily="18" charset="-34"/>
                <a:cs typeface="Angsana New" panose="02020603050405020304" pitchFamily="18" charset="-34"/>
              </a:rPr>
              <a:t> (</a:t>
            </a:r>
            <a:r>
              <a:rPr lang="th-TH" sz="3600" dirty="0">
                <a:latin typeface="Angsana New" panose="02020603050405020304" pitchFamily="18" charset="-34"/>
                <a:cs typeface="Angsana New" panose="02020603050405020304" pitchFamily="18" charset="-34"/>
              </a:rPr>
              <a:t>23+400</a:t>
            </a:r>
            <a:r>
              <a:rPr lang="en-US" sz="3600" dirty="0">
                <a:latin typeface="Angsana New" panose="02020603050405020304" pitchFamily="18" charset="-34"/>
                <a:cs typeface="Angsana New" panose="02020603050405020304" pitchFamily="18" charset="-34"/>
              </a:rPr>
              <a:t> )</a:t>
            </a:r>
            <a:r>
              <a:rPr lang="th-TH" sz="3600" dirty="0">
                <a:latin typeface="Angsana New" panose="02020603050405020304" pitchFamily="18" charset="-34"/>
                <a:cs typeface="Angsana New" panose="02020603050405020304" pitchFamily="18" charset="-34"/>
              </a:rPr>
              <a:t>บ.ป่าหมาก</a:t>
            </a:r>
            <a:endParaRPr lang="en-US" sz="36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7731E0E-EF14-43BE-8E89-F586A4EE9F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756475"/>
            <a:ext cx="6527007" cy="4351338"/>
          </a:xfrm>
        </p:spPr>
      </p:pic>
    </p:spTree>
    <p:extLst>
      <p:ext uri="{BB962C8B-B14F-4D97-AF65-F5344CB8AC3E}">
        <p14:creationId xmlns:p14="http://schemas.microsoft.com/office/powerpoint/2010/main" val="13697807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98E268C-3C43-4095-987D-A5E5F53306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008" y="848868"/>
            <a:ext cx="6937248" cy="462483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EF90D83-8DB5-4B8F-A40A-45B1B7344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8344" y="534635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Angsana New" panose="02020603050405020304" pitchFamily="18" charset="-34"/>
                <a:cs typeface="Angsana New" panose="02020603050405020304" pitchFamily="18" charset="-34"/>
              </a:rPr>
              <a:t>R</a:t>
            </a:r>
            <a:r>
              <a:rPr lang="th-TH" sz="3600" dirty="0">
                <a:latin typeface="Angsana New" panose="02020603050405020304" pitchFamily="18" charset="-34"/>
                <a:cs typeface="Angsana New" panose="02020603050405020304" pitchFamily="18" charset="-34"/>
              </a:rPr>
              <a:t>309</a:t>
            </a:r>
            <a:r>
              <a:rPr lang="en-US" sz="3600" dirty="0">
                <a:latin typeface="Angsana New" panose="02020603050405020304" pitchFamily="18" charset="-34"/>
                <a:cs typeface="Angsana New" panose="02020603050405020304" pitchFamily="18" charset="-34"/>
              </a:rPr>
              <a:t> (</a:t>
            </a:r>
            <a:r>
              <a:rPr lang="th-TH" sz="3600" dirty="0">
                <a:latin typeface="Angsana New" panose="02020603050405020304" pitchFamily="18" charset="-34"/>
                <a:cs typeface="Angsana New" panose="02020603050405020304" pitchFamily="18" charset="-34"/>
              </a:rPr>
              <a:t>24</a:t>
            </a:r>
            <a:r>
              <a:rPr lang="en-US" sz="3600" dirty="0">
                <a:latin typeface="Angsana New" panose="02020603050405020304" pitchFamily="18" charset="-34"/>
                <a:cs typeface="Angsana New" panose="02020603050405020304" pitchFamily="18" charset="-34"/>
              </a:rPr>
              <a:t>+</a:t>
            </a:r>
            <a:r>
              <a:rPr lang="th-TH" sz="3600" dirty="0">
                <a:latin typeface="Angsana New" panose="02020603050405020304" pitchFamily="18" charset="-34"/>
                <a:cs typeface="Angsana New" panose="02020603050405020304" pitchFamily="18" charset="-34"/>
              </a:rPr>
              <a:t>50</a:t>
            </a:r>
            <a:r>
              <a:rPr lang="en-US" sz="3600" dirty="0">
                <a:latin typeface="Angsana New" panose="02020603050405020304" pitchFamily="18" charset="-34"/>
                <a:cs typeface="Angsana New" panose="02020603050405020304" pitchFamily="18" charset="-34"/>
              </a:rPr>
              <a:t>0 )</a:t>
            </a:r>
            <a:r>
              <a:rPr lang="th-TH" sz="3600" dirty="0">
                <a:latin typeface="Angsana New" panose="02020603050405020304" pitchFamily="18" charset="-34"/>
                <a:cs typeface="Angsana New" panose="02020603050405020304" pitchFamily="18" charset="-34"/>
              </a:rPr>
              <a:t>บ.ป่าหมาก</a:t>
            </a:r>
            <a:endParaRPr lang="en-US" sz="36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842907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DEE163-95B3-4B8F-BDB1-5917C7881A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2191" y="1165667"/>
            <a:ext cx="10240709" cy="510425"/>
          </a:xfrm>
        </p:spPr>
        <p:txBody>
          <a:bodyPr>
            <a:normAutofit fontScale="92500" lnSpcReduction="10000"/>
          </a:bodyPr>
          <a:lstStyle/>
          <a:p>
            <a:pPr marL="0" indent="0" fontAlgn="base">
              <a:buNone/>
            </a:pPr>
            <a:r>
              <a:rPr lang="th-TH" sz="3500" dirty="0">
                <a:solidFill>
                  <a:srgbClr val="0000FF"/>
                </a:solidFill>
                <a:latin typeface="+mj-lt"/>
              </a:rPr>
              <a:t>การถ่ายภาพเคลื่อนไหวทางอากาศด้วยโดรน (</a:t>
            </a:r>
            <a:r>
              <a:rPr lang="en-US" sz="3500" dirty="0">
                <a:solidFill>
                  <a:srgbClr val="0000FF"/>
                </a:solidFill>
                <a:latin typeface="+mj-lt"/>
              </a:rPr>
              <a:t>Aerial Photography by Drone )</a:t>
            </a:r>
            <a:r>
              <a:rPr lang="en-US" sz="3500" dirty="0">
                <a:solidFill>
                  <a:srgbClr val="0000FF"/>
                </a:solidFill>
                <a:latin typeface="Algerian" panose="04020705040A02060702" pitchFamily="82" charset="0"/>
              </a:rPr>
              <a:t> </a:t>
            </a:r>
            <a:endParaRPr lang="th-TH" sz="3500" dirty="0">
              <a:solidFill>
                <a:srgbClr val="0000FF"/>
              </a:solidFill>
              <a:latin typeface="Algerian" panose="04020705040A02060702" pitchFamily="82" charset="0"/>
            </a:endParaRPr>
          </a:p>
          <a:p>
            <a:pPr marL="0" indent="0" fontAlgn="base">
              <a:buNone/>
            </a:pPr>
            <a:endParaRPr lang="en-US" sz="3600" dirty="0">
              <a:solidFill>
                <a:srgbClr val="0000FF"/>
              </a:solidFill>
              <a:latin typeface="Algerian" panose="04020705040A02060702" pitchFamily="8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7CDC7B-F587-468E-9199-149082F988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2616" y="1676092"/>
            <a:ext cx="6701027" cy="35203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A13B13-DEFD-418D-8C70-91239593E8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57069">
            <a:off x="9325563" y="2500373"/>
            <a:ext cx="2257010" cy="12718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812171A-DC94-408C-B57E-D44517B4BA27}"/>
              </a:ext>
            </a:extLst>
          </p:cNvPr>
          <p:cNvSpPr txBox="1"/>
          <p:nvPr/>
        </p:nvSpPr>
        <p:spPr>
          <a:xfrm>
            <a:off x="752475" y="5409563"/>
            <a:ext cx="10481310" cy="120032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sz="2400" dirty="0">
                <a:latin typeface="Tahoma" panose="020B0604030504040204" pitchFamily="34" charset="0"/>
                <a:ea typeface="Tahoma" panose="020B0604030504040204" pitchFamily="34" charset="0"/>
              </a:rPr>
              <a:t>เก็บภาพสายทางเป็นภาพเคลื่อนไหว 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</a:rPr>
              <a:t>Clip Video  </a:t>
            </a:r>
            <a:r>
              <a:rPr lang="th-TH" sz="2400" dirty="0">
                <a:latin typeface="Tahoma" panose="020B0604030504040204" pitchFamily="34" charset="0"/>
                <a:ea typeface="Tahoma" panose="020B0604030504040204" pitchFamily="34" charset="0"/>
              </a:rPr>
              <a:t>ตั้งแต่จุดเริ่มต้นจนถึงจุดสิ้นสุดโครงการ  ดูความเหมาะสมให้เห็นถนนโครงการทั้งด้านซ้ายทางและขวาทาง และเห็นสภาพผิวทางชัดเจน (บินสูงประมาณ 10-15 เมตร)  ไม่ให้ไปปะทะเสาไฟฟ้า หรือสะพานลอยหรือสิ่งกีดขวาง</a:t>
            </a:r>
            <a:r>
              <a:rPr lang="th-TH" sz="2400" dirty="0" err="1">
                <a:latin typeface="Tahoma" panose="020B0604030504040204" pitchFamily="34" charset="0"/>
                <a:ea typeface="Tahoma" panose="020B0604030504040204" pitchFamily="34" charset="0"/>
              </a:rPr>
              <a:t>อื่นๆ</a:t>
            </a:r>
            <a:endParaRPr lang="th-TH" sz="2400" dirty="0"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30E715-463B-4556-9C39-DA92B23D16B6}"/>
              </a:ext>
            </a:extLst>
          </p:cNvPr>
          <p:cNvSpPr txBox="1"/>
          <p:nvPr/>
        </p:nvSpPr>
        <p:spPr>
          <a:xfrm>
            <a:off x="534447" y="364789"/>
            <a:ext cx="3451289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th-TH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4.การถ่ายภาพเคลื่อนไหว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9315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A9BCCAB6-FC0F-4B6B-AAEA-58F3EF41F9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6630269"/>
              </p:ext>
            </p:extLst>
          </p:nvPr>
        </p:nvGraphicFramePr>
        <p:xfrm>
          <a:off x="331470" y="4463741"/>
          <a:ext cx="11590021" cy="1680210"/>
        </p:xfrm>
        <a:graphic>
          <a:graphicData uri="http://schemas.openxmlformats.org/drawingml/2006/table">
            <a:tbl>
              <a:tblPr/>
              <a:tblGrid>
                <a:gridCol w="978603">
                  <a:extLst>
                    <a:ext uri="{9D8B030D-6E8A-4147-A177-3AD203B41FA5}">
                      <a16:colId xmlns:a16="http://schemas.microsoft.com/office/drawing/2014/main" val="2762334328"/>
                    </a:ext>
                  </a:extLst>
                </a:gridCol>
                <a:gridCol w="3345463">
                  <a:extLst>
                    <a:ext uri="{9D8B030D-6E8A-4147-A177-3AD203B41FA5}">
                      <a16:colId xmlns:a16="http://schemas.microsoft.com/office/drawing/2014/main" val="2804667391"/>
                    </a:ext>
                  </a:extLst>
                </a:gridCol>
                <a:gridCol w="1570320">
                  <a:extLst>
                    <a:ext uri="{9D8B030D-6E8A-4147-A177-3AD203B41FA5}">
                      <a16:colId xmlns:a16="http://schemas.microsoft.com/office/drawing/2014/main" val="3690811647"/>
                    </a:ext>
                  </a:extLst>
                </a:gridCol>
                <a:gridCol w="774603">
                  <a:extLst>
                    <a:ext uri="{9D8B030D-6E8A-4147-A177-3AD203B41FA5}">
                      <a16:colId xmlns:a16="http://schemas.microsoft.com/office/drawing/2014/main" val="92979448"/>
                    </a:ext>
                  </a:extLst>
                </a:gridCol>
                <a:gridCol w="761579">
                  <a:extLst>
                    <a:ext uri="{9D8B030D-6E8A-4147-A177-3AD203B41FA5}">
                      <a16:colId xmlns:a16="http://schemas.microsoft.com/office/drawing/2014/main" val="556662666"/>
                    </a:ext>
                  </a:extLst>
                </a:gridCol>
                <a:gridCol w="846932">
                  <a:extLst>
                    <a:ext uri="{9D8B030D-6E8A-4147-A177-3AD203B41FA5}">
                      <a16:colId xmlns:a16="http://schemas.microsoft.com/office/drawing/2014/main" val="2979091164"/>
                    </a:ext>
                  </a:extLst>
                </a:gridCol>
                <a:gridCol w="3312521">
                  <a:extLst>
                    <a:ext uri="{9D8B030D-6E8A-4147-A177-3AD203B41FA5}">
                      <a16:colId xmlns:a16="http://schemas.microsoft.com/office/drawing/2014/main" val="179315854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หน่วยงานที่รับมอบ/โอน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เหตุผลในการส่งมอบ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ความเห็นสรุปโดยรวม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h-TH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วัน/เดือน/ปี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ระดับ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หมายเหตุ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9603314"/>
                  </a:ext>
                </a:extLst>
              </a:tr>
              <a:tr h="540059"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(อปท./</a:t>
                      </a:r>
                      <a:r>
                        <a:rPr lang="th-TH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ทช</a:t>
                      </a:r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./</a:t>
                      </a:r>
                      <a:r>
                        <a:rPr lang="th-TH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อื่นๆ</a:t>
                      </a:r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ส่งมอบ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ประเมินผล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คะแนน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5117704"/>
                  </a:ext>
                </a:extLst>
              </a:tr>
              <a:tr h="2243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7592204"/>
                  </a:ext>
                </a:extLst>
              </a:tr>
              <a:tr h="308610">
                <a:tc>
                  <a:txBody>
                    <a:bodyPr/>
                    <a:lstStyle/>
                    <a:p>
                      <a:pPr algn="ctr" fontAlgn="t"/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อบต.ข่วงเปา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 ส.ค. 47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5791980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0B82925-439C-4BCB-A1D6-87A116DBAA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1204183"/>
              </p:ext>
            </p:extLst>
          </p:nvPr>
        </p:nvGraphicFramePr>
        <p:xfrm>
          <a:off x="409305" y="932530"/>
          <a:ext cx="11477894" cy="1185830"/>
        </p:xfrm>
        <a:graphic>
          <a:graphicData uri="http://schemas.openxmlformats.org/drawingml/2006/table">
            <a:tbl>
              <a:tblPr/>
              <a:tblGrid>
                <a:gridCol w="659945">
                  <a:extLst>
                    <a:ext uri="{9D8B030D-6E8A-4147-A177-3AD203B41FA5}">
                      <a16:colId xmlns:a16="http://schemas.microsoft.com/office/drawing/2014/main" val="2052991061"/>
                    </a:ext>
                  </a:extLst>
                </a:gridCol>
                <a:gridCol w="2275798">
                  <a:extLst>
                    <a:ext uri="{9D8B030D-6E8A-4147-A177-3AD203B41FA5}">
                      <a16:colId xmlns:a16="http://schemas.microsoft.com/office/drawing/2014/main" val="1737821659"/>
                    </a:ext>
                  </a:extLst>
                </a:gridCol>
                <a:gridCol w="1121083">
                  <a:extLst>
                    <a:ext uri="{9D8B030D-6E8A-4147-A177-3AD203B41FA5}">
                      <a16:colId xmlns:a16="http://schemas.microsoft.com/office/drawing/2014/main" val="2752718617"/>
                    </a:ext>
                  </a:extLst>
                </a:gridCol>
                <a:gridCol w="526405">
                  <a:extLst>
                    <a:ext uri="{9D8B030D-6E8A-4147-A177-3AD203B41FA5}">
                      <a16:colId xmlns:a16="http://schemas.microsoft.com/office/drawing/2014/main" val="2129201580"/>
                    </a:ext>
                  </a:extLst>
                </a:gridCol>
                <a:gridCol w="556718">
                  <a:extLst>
                    <a:ext uri="{9D8B030D-6E8A-4147-A177-3AD203B41FA5}">
                      <a16:colId xmlns:a16="http://schemas.microsoft.com/office/drawing/2014/main" val="180523844"/>
                    </a:ext>
                  </a:extLst>
                </a:gridCol>
                <a:gridCol w="633503">
                  <a:extLst>
                    <a:ext uri="{9D8B030D-6E8A-4147-A177-3AD203B41FA5}">
                      <a16:colId xmlns:a16="http://schemas.microsoft.com/office/drawing/2014/main" val="462527085"/>
                    </a:ext>
                  </a:extLst>
                </a:gridCol>
                <a:gridCol w="2620004">
                  <a:extLst>
                    <a:ext uri="{9D8B030D-6E8A-4147-A177-3AD203B41FA5}">
                      <a16:colId xmlns:a16="http://schemas.microsoft.com/office/drawing/2014/main" val="1144244309"/>
                    </a:ext>
                  </a:extLst>
                </a:gridCol>
                <a:gridCol w="1701446">
                  <a:extLst>
                    <a:ext uri="{9D8B030D-6E8A-4147-A177-3AD203B41FA5}">
                      <a16:colId xmlns:a16="http://schemas.microsoft.com/office/drawing/2014/main" val="3989487022"/>
                    </a:ext>
                  </a:extLst>
                </a:gridCol>
                <a:gridCol w="592355">
                  <a:extLst>
                    <a:ext uri="{9D8B030D-6E8A-4147-A177-3AD203B41FA5}">
                      <a16:colId xmlns:a16="http://schemas.microsoft.com/office/drawing/2014/main" val="945279680"/>
                    </a:ext>
                  </a:extLst>
                </a:gridCol>
                <a:gridCol w="790637">
                  <a:extLst>
                    <a:ext uri="{9D8B030D-6E8A-4147-A177-3AD203B41FA5}">
                      <a16:colId xmlns:a16="http://schemas.microsoft.com/office/drawing/2014/main" val="2310026120"/>
                    </a:ext>
                  </a:extLst>
                </a:gridCol>
              </a:tblGrid>
              <a:tr h="347630"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หมายเลข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ชื่อสายทาง/ตอน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กม.-กม.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ระยะทาง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จังหวัด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แขวงทางหลวง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ที่ตั้งสายทางปัจจุบัน(หมู่ที่/บ้าน/ตำบล/อำเภอ)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พิกัด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GPS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ช่องจราจร(ไป-กลับ)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7350211"/>
                  </a:ext>
                </a:extLst>
              </a:tr>
              <a:tr h="140050">
                <a:tc rowSpan="2"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ทางหลวง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b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เริ่มต้นและสิ้นสุดโครงการ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เดิม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ปัจจุบัน</a:t>
                      </a:r>
                      <a:endParaRPr lang="en-US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8548639"/>
                  </a:ext>
                </a:extLst>
              </a:tr>
              <a:tr h="145190">
                <a:tc vMerge="1"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ทางหลวง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(กม.)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ctr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เริ่มต้นและสิ้นสุดโครงการ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เดิม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ปัจจุบัน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8347946"/>
                  </a:ext>
                </a:extLst>
              </a:tr>
              <a:tr h="119030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3300736"/>
                  </a:ext>
                </a:extLst>
              </a:tr>
              <a:tr h="116152"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1009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ทางเข้าวัดญาณสังวราราม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0+000-1+067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1.067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เชียงใหม่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เชียงใหม่ที่1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1022205"/>
                  </a:ext>
                </a:extLst>
              </a:tr>
              <a:tr h="133574"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1009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แม่กลาง – น้ำตกแม่กลาง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7+705-9+460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1.755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เชียงใหม่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เชียงใหม่ที่1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21513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F4958D21-CAD3-4F7C-A840-B48A2AD83F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8306997"/>
              </p:ext>
            </p:extLst>
          </p:nvPr>
        </p:nvGraphicFramePr>
        <p:xfrm>
          <a:off x="377190" y="2383440"/>
          <a:ext cx="11544301" cy="1765650"/>
        </p:xfrm>
        <a:graphic>
          <a:graphicData uri="http://schemas.openxmlformats.org/drawingml/2006/table">
            <a:tbl>
              <a:tblPr/>
              <a:tblGrid>
                <a:gridCol w="344753">
                  <a:extLst>
                    <a:ext uri="{9D8B030D-6E8A-4147-A177-3AD203B41FA5}">
                      <a16:colId xmlns:a16="http://schemas.microsoft.com/office/drawing/2014/main" val="3645612776"/>
                    </a:ext>
                  </a:extLst>
                </a:gridCol>
                <a:gridCol w="630102">
                  <a:extLst>
                    <a:ext uri="{9D8B030D-6E8A-4147-A177-3AD203B41FA5}">
                      <a16:colId xmlns:a16="http://schemas.microsoft.com/office/drawing/2014/main" val="4065154112"/>
                    </a:ext>
                  </a:extLst>
                </a:gridCol>
                <a:gridCol w="508146">
                  <a:extLst>
                    <a:ext uri="{9D8B030D-6E8A-4147-A177-3AD203B41FA5}">
                      <a16:colId xmlns:a16="http://schemas.microsoft.com/office/drawing/2014/main" val="1901982187"/>
                    </a:ext>
                  </a:extLst>
                </a:gridCol>
                <a:gridCol w="411599">
                  <a:extLst>
                    <a:ext uri="{9D8B030D-6E8A-4147-A177-3AD203B41FA5}">
                      <a16:colId xmlns:a16="http://schemas.microsoft.com/office/drawing/2014/main" val="547238810"/>
                    </a:ext>
                  </a:extLst>
                </a:gridCol>
                <a:gridCol w="3038716">
                  <a:extLst>
                    <a:ext uri="{9D8B030D-6E8A-4147-A177-3AD203B41FA5}">
                      <a16:colId xmlns:a16="http://schemas.microsoft.com/office/drawing/2014/main" val="1518939719"/>
                    </a:ext>
                  </a:extLst>
                </a:gridCol>
                <a:gridCol w="3155589">
                  <a:extLst>
                    <a:ext uri="{9D8B030D-6E8A-4147-A177-3AD203B41FA5}">
                      <a16:colId xmlns:a16="http://schemas.microsoft.com/office/drawing/2014/main" val="3206703396"/>
                    </a:ext>
                  </a:extLst>
                </a:gridCol>
                <a:gridCol w="3455396">
                  <a:extLst>
                    <a:ext uri="{9D8B030D-6E8A-4147-A177-3AD203B41FA5}">
                      <a16:colId xmlns:a16="http://schemas.microsoft.com/office/drawing/2014/main" val="1888138030"/>
                    </a:ext>
                  </a:extLst>
                </a:gridCol>
              </a:tblGrid>
              <a:tr h="408400"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สภาพทาง/มาตรฐานทาง (ปัจจุบัน)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572248"/>
                  </a:ext>
                </a:extLst>
              </a:tr>
              <a:tr h="794726"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ชนิดผิวทาง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ความกว้างของไหล่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มาตรฐานทาง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อื่นๆ</a:t>
                      </a:r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สภาพทางหลังจากได้รับมอบไปแล้วมีการปรับปรุงให้ดีขึ้นหรือไม่อย่างไร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สายทางได้รับการดูแลรักษาสภาพดีและปลอดภัยหรือไม่อย่างไร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มีข้อร้องเรียน/ปัญหาจากประชาชนหรือไม่อย่างไร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4483138"/>
                  </a:ext>
                </a:extLst>
              </a:tr>
              <a:tr h="2759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9841064"/>
                  </a:ext>
                </a:extLst>
              </a:tr>
              <a:tr h="2583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8868221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0D8FFD53-2262-4963-A347-9469C807E51C}"/>
              </a:ext>
            </a:extLst>
          </p:cNvPr>
          <p:cNvSpPr txBox="1"/>
          <p:nvPr/>
        </p:nvSpPr>
        <p:spPr>
          <a:xfrm>
            <a:off x="331471" y="286199"/>
            <a:ext cx="3314098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th-TH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1.ตารางข้อมูล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EXCEL</a:t>
            </a:r>
          </a:p>
        </p:txBody>
      </p:sp>
    </p:spTree>
    <p:extLst>
      <p:ext uri="{BB962C8B-B14F-4D97-AF65-F5344CB8AC3E}">
        <p14:creationId xmlns:p14="http://schemas.microsoft.com/office/powerpoint/2010/main" val="41674524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75A5F99-DF6F-4CBB-9DBC-57F25AEE4FF1}"/>
              </a:ext>
            </a:extLst>
          </p:cNvPr>
          <p:cNvSpPr txBox="1"/>
          <p:nvPr/>
        </p:nvSpPr>
        <p:spPr>
          <a:xfrm>
            <a:off x="673492" y="283488"/>
            <a:ext cx="3037046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th-TH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5.การปักหมุด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GPS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9124EC-15EA-4858-9ECA-E708001C6E37}"/>
              </a:ext>
            </a:extLst>
          </p:cNvPr>
          <p:cNvSpPr txBox="1"/>
          <p:nvPr/>
        </p:nvSpPr>
        <p:spPr>
          <a:xfrm>
            <a:off x="2423160" y="1145853"/>
            <a:ext cx="8903970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2" panose="05020102010507070707" pitchFamily="18" charset="2"/>
              </a:rPr>
              <a:t></a:t>
            </a:r>
            <a:r>
              <a:rPr lang="th-TH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เมื่อแต่ละแขวงฯ คัดเลือกสายทางที่ใช่และถูกต้องครบถ้วนแล้ว ให้ปักหมุด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GPS </a:t>
            </a:r>
            <a:r>
              <a:rPr lang="th-TH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ลงใน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Google Map </a:t>
            </a:r>
            <a:r>
              <a:rPr lang="th-TH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โดยเลือก</a:t>
            </a:r>
            <a:r>
              <a:rPr lang="th-TH" sz="3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สีหมุดตามตาราง </a:t>
            </a:r>
            <a:r>
              <a:rPr lang="en-US" sz="3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Excel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h-TH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ที่กำหนดให้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42CB89-1D65-409A-8CE8-D0444E844F94}"/>
              </a:ext>
            </a:extLst>
          </p:cNvPr>
          <p:cNvSpPr txBox="1"/>
          <p:nvPr/>
        </p:nvSpPr>
        <p:spPr>
          <a:xfrm>
            <a:off x="2423160" y="2183793"/>
            <a:ext cx="8903970" cy="107721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2" panose="05020102010507070707" pitchFamily="18" charset="2"/>
              </a:rPr>
              <a:t>การปักหมุด ให้ปักตรงจุดเริ่มต้นโครงการ พร้อมลากเส้นจนไปถึงจุดสิ้นสุดโครงการ (อาจระบุหมายเลขทางหลวงและตอนควบคุมด้วยก็ได้)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276C90-BBA2-41CF-85E0-4697036FB878}"/>
              </a:ext>
            </a:extLst>
          </p:cNvPr>
          <p:cNvSpPr txBox="1"/>
          <p:nvPr/>
        </p:nvSpPr>
        <p:spPr>
          <a:xfrm>
            <a:off x="2423160" y="3270205"/>
            <a:ext cx="8903970" cy="107721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2" panose="05020102010507070707" pitchFamily="18" charset="2"/>
              </a:rPr>
              <a:t></a:t>
            </a:r>
            <a:r>
              <a:rPr lang="th-TH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2" panose="05020102010507070707" pitchFamily="18" charset="2"/>
              </a:rPr>
              <a:t>สท</a:t>
            </a:r>
            <a:r>
              <a:rPr lang="th-TH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2" panose="05020102010507070707" pitchFamily="18" charset="2"/>
              </a:rPr>
              <a:t>ล.ต้องเป็นผู้รวบรวมการปักหมุดของทุก ๆ แขวงฯเข้าด้วยกัน ให้เป็นภาพรวมทั้งหมดของ </a:t>
            </a:r>
            <a:r>
              <a:rPr lang="th-TH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2" panose="05020102010507070707" pitchFamily="18" charset="2"/>
              </a:rPr>
              <a:t>สท</a:t>
            </a:r>
            <a:r>
              <a:rPr lang="th-TH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2" panose="05020102010507070707" pitchFamily="18" charset="2"/>
              </a:rPr>
              <a:t>ล. ในเขตที่รับผิดชอบ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33E5C5A-C98C-4F2E-863C-A6EF9E4FBF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78262">
            <a:off x="4653679" y="4486930"/>
            <a:ext cx="1973544" cy="1242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CE8ADAA-CF87-45A2-970E-2E8827D6EB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32147">
            <a:off x="2366795" y="4641869"/>
            <a:ext cx="1160449" cy="11822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BD217B2-2DCE-4B0D-BBD4-DE3690882E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05466">
            <a:off x="7903202" y="4335601"/>
            <a:ext cx="2595938" cy="1326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D7533C4C-EC09-491F-B42D-969CBD6FDFBC}"/>
              </a:ext>
            </a:extLst>
          </p:cNvPr>
          <p:cNvSpPr/>
          <p:nvPr/>
        </p:nvSpPr>
        <p:spPr>
          <a:xfrm>
            <a:off x="2849811" y="5841082"/>
            <a:ext cx="346455" cy="226577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3D9183A-7D14-4B64-B600-5AA38E56B57E}"/>
              </a:ext>
            </a:extLst>
          </p:cNvPr>
          <p:cNvSpPr/>
          <p:nvPr/>
        </p:nvSpPr>
        <p:spPr>
          <a:xfrm>
            <a:off x="3483536" y="6247728"/>
            <a:ext cx="350833" cy="226578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49A91D0-7815-41F1-BD94-393D23FB4907}"/>
              </a:ext>
            </a:extLst>
          </p:cNvPr>
          <p:cNvSpPr/>
          <p:nvPr/>
        </p:nvSpPr>
        <p:spPr>
          <a:xfrm>
            <a:off x="4020118" y="6042543"/>
            <a:ext cx="300422" cy="205185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FBBF916-12CF-453B-AD00-71050825C022}"/>
              </a:ext>
            </a:extLst>
          </p:cNvPr>
          <p:cNvSpPr/>
          <p:nvPr/>
        </p:nvSpPr>
        <p:spPr>
          <a:xfrm>
            <a:off x="6615088" y="5831822"/>
            <a:ext cx="396866" cy="244074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FF0007F-708D-4EC1-99C7-624AE7358B01}"/>
              </a:ext>
            </a:extLst>
          </p:cNvPr>
          <p:cNvSpPr/>
          <p:nvPr/>
        </p:nvSpPr>
        <p:spPr>
          <a:xfrm>
            <a:off x="4599971" y="6023098"/>
            <a:ext cx="396866" cy="244074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07ED54B-C217-4333-8B7B-62403847699E}"/>
              </a:ext>
            </a:extLst>
          </p:cNvPr>
          <p:cNvSpPr/>
          <p:nvPr/>
        </p:nvSpPr>
        <p:spPr>
          <a:xfrm>
            <a:off x="7924677" y="5590110"/>
            <a:ext cx="396866" cy="244074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5506477-2527-4C46-9B7A-165261180253}"/>
              </a:ext>
            </a:extLst>
          </p:cNvPr>
          <p:cNvSpPr/>
          <p:nvPr/>
        </p:nvSpPr>
        <p:spPr>
          <a:xfrm>
            <a:off x="5804077" y="5906743"/>
            <a:ext cx="396866" cy="244074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B5D5098-BFEC-43F3-AA1A-F1406A346A80}"/>
              </a:ext>
            </a:extLst>
          </p:cNvPr>
          <p:cNvSpPr/>
          <p:nvPr/>
        </p:nvSpPr>
        <p:spPr>
          <a:xfrm>
            <a:off x="4288850" y="6207943"/>
            <a:ext cx="300422" cy="205185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C6F2386-B1AB-49D6-8650-B99D6315EA16}"/>
              </a:ext>
            </a:extLst>
          </p:cNvPr>
          <p:cNvSpPr/>
          <p:nvPr/>
        </p:nvSpPr>
        <p:spPr>
          <a:xfrm>
            <a:off x="5338516" y="6000984"/>
            <a:ext cx="260721" cy="133351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8A94926A-E3FD-4D5F-84CD-F292D9D1CA97}"/>
              </a:ext>
            </a:extLst>
          </p:cNvPr>
          <p:cNvSpPr/>
          <p:nvPr/>
        </p:nvSpPr>
        <p:spPr>
          <a:xfrm>
            <a:off x="5490916" y="6153384"/>
            <a:ext cx="260721" cy="133351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9C1E1DD-B74D-41B5-8593-202C6E190AC0}"/>
              </a:ext>
            </a:extLst>
          </p:cNvPr>
          <p:cNvSpPr/>
          <p:nvPr/>
        </p:nvSpPr>
        <p:spPr>
          <a:xfrm>
            <a:off x="5849056" y="6340955"/>
            <a:ext cx="260721" cy="133351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5539FE58-DCF3-4943-BCDA-F4325378CCC8}"/>
              </a:ext>
            </a:extLst>
          </p:cNvPr>
          <p:cNvSpPr/>
          <p:nvPr/>
        </p:nvSpPr>
        <p:spPr>
          <a:xfrm>
            <a:off x="7272302" y="5773134"/>
            <a:ext cx="260721" cy="133351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663CA38E-25A3-4142-9CCA-F1CAA981B294}"/>
              </a:ext>
            </a:extLst>
          </p:cNvPr>
          <p:cNvSpPr/>
          <p:nvPr/>
        </p:nvSpPr>
        <p:spPr>
          <a:xfrm>
            <a:off x="6378654" y="6417516"/>
            <a:ext cx="260721" cy="133351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FFB5BBBE-DBC9-4C4B-97B2-06E04BBE7CBC}"/>
              </a:ext>
            </a:extLst>
          </p:cNvPr>
          <p:cNvSpPr/>
          <p:nvPr/>
        </p:nvSpPr>
        <p:spPr>
          <a:xfrm>
            <a:off x="6284394" y="6019230"/>
            <a:ext cx="260721" cy="133351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C52EAF0B-5379-40A8-BBB6-33E35F5AE7AE}"/>
              </a:ext>
            </a:extLst>
          </p:cNvPr>
          <p:cNvSpPr/>
          <p:nvPr/>
        </p:nvSpPr>
        <p:spPr>
          <a:xfrm>
            <a:off x="8722863" y="5846859"/>
            <a:ext cx="396866" cy="244074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AE0F5F6-982F-4834-A378-1262F499C60E}"/>
              </a:ext>
            </a:extLst>
          </p:cNvPr>
          <p:cNvSpPr/>
          <p:nvPr/>
        </p:nvSpPr>
        <p:spPr>
          <a:xfrm>
            <a:off x="2365649" y="5687762"/>
            <a:ext cx="350833" cy="226578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78214897-A5F1-482A-82AC-13B42BE56E5D}"/>
              </a:ext>
            </a:extLst>
          </p:cNvPr>
          <p:cNvSpPr/>
          <p:nvPr/>
        </p:nvSpPr>
        <p:spPr>
          <a:xfrm>
            <a:off x="5030965" y="6177184"/>
            <a:ext cx="260721" cy="133351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BE850AA-DB98-45F4-A7E3-E64DC94F7885}"/>
              </a:ext>
            </a:extLst>
          </p:cNvPr>
          <p:cNvSpPr/>
          <p:nvPr/>
        </p:nvSpPr>
        <p:spPr>
          <a:xfrm>
            <a:off x="7026718" y="5990835"/>
            <a:ext cx="260721" cy="133351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5A93B40-1B75-4E8C-8260-57D7C6BA3BCB}"/>
              </a:ext>
            </a:extLst>
          </p:cNvPr>
          <p:cNvSpPr/>
          <p:nvPr/>
        </p:nvSpPr>
        <p:spPr>
          <a:xfrm>
            <a:off x="5183365" y="6329584"/>
            <a:ext cx="260721" cy="133351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EDBFB1D-BF70-4AC8-AB38-F68213F99422}"/>
              </a:ext>
            </a:extLst>
          </p:cNvPr>
          <p:cNvSpPr/>
          <p:nvPr/>
        </p:nvSpPr>
        <p:spPr>
          <a:xfrm>
            <a:off x="7994082" y="5939996"/>
            <a:ext cx="260721" cy="133351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31181274-78E8-40A6-B92B-1C6DBDA93751}"/>
              </a:ext>
            </a:extLst>
          </p:cNvPr>
          <p:cNvSpPr/>
          <p:nvPr/>
        </p:nvSpPr>
        <p:spPr>
          <a:xfrm>
            <a:off x="3687554" y="5976770"/>
            <a:ext cx="260721" cy="133351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C745E6B-84AB-4A96-A9DB-16AA2A28F1D7}"/>
              </a:ext>
            </a:extLst>
          </p:cNvPr>
          <p:cNvSpPr/>
          <p:nvPr/>
        </p:nvSpPr>
        <p:spPr>
          <a:xfrm>
            <a:off x="3920188" y="5340385"/>
            <a:ext cx="396866" cy="244074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2AB9B1BD-EA7C-450A-B048-8847C5519C75}"/>
              </a:ext>
            </a:extLst>
          </p:cNvPr>
          <p:cNvSpPr/>
          <p:nvPr/>
        </p:nvSpPr>
        <p:spPr>
          <a:xfrm>
            <a:off x="6986892" y="5268043"/>
            <a:ext cx="396866" cy="222159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197A1440-4BB7-4401-B3FC-DA23750ADF79}"/>
              </a:ext>
            </a:extLst>
          </p:cNvPr>
          <p:cNvSpPr/>
          <p:nvPr/>
        </p:nvSpPr>
        <p:spPr>
          <a:xfrm>
            <a:off x="7434698" y="4816204"/>
            <a:ext cx="396866" cy="244074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82EF831C-22C3-411A-9164-044FAF323902}"/>
              </a:ext>
            </a:extLst>
          </p:cNvPr>
          <p:cNvSpPr/>
          <p:nvPr/>
        </p:nvSpPr>
        <p:spPr>
          <a:xfrm>
            <a:off x="1920210" y="5667700"/>
            <a:ext cx="260721" cy="133351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74526ED6-43CC-4A42-98F7-F9138D7C2659}"/>
              </a:ext>
            </a:extLst>
          </p:cNvPr>
          <p:cNvSpPr/>
          <p:nvPr/>
        </p:nvSpPr>
        <p:spPr>
          <a:xfrm>
            <a:off x="5488165" y="6634384"/>
            <a:ext cx="260721" cy="133351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B47B1936-8D9F-41D4-A6B5-F759674E729B}"/>
              </a:ext>
            </a:extLst>
          </p:cNvPr>
          <p:cNvSpPr/>
          <p:nvPr/>
        </p:nvSpPr>
        <p:spPr>
          <a:xfrm>
            <a:off x="1896867" y="5232982"/>
            <a:ext cx="260721" cy="10740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9E837E1B-4F30-4F43-969F-8AD3B975DF6F}"/>
              </a:ext>
            </a:extLst>
          </p:cNvPr>
          <p:cNvSpPr/>
          <p:nvPr/>
        </p:nvSpPr>
        <p:spPr>
          <a:xfrm>
            <a:off x="9421502" y="5806645"/>
            <a:ext cx="260721" cy="133351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1A563333-52A1-4A91-80D4-6485A991BD18}"/>
              </a:ext>
            </a:extLst>
          </p:cNvPr>
          <p:cNvSpPr/>
          <p:nvPr/>
        </p:nvSpPr>
        <p:spPr>
          <a:xfrm>
            <a:off x="9958967" y="5773133"/>
            <a:ext cx="260721" cy="133351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B1939F78-E8C3-4B5A-A52F-4FF9E02F3CDE}"/>
              </a:ext>
            </a:extLst>
          </p:cNvPr>
          <p:cNvSpPr/>
          <p:nvPr/>
        </p:nvSpPr>
        <p:spPr>
          <a:xfrm>
            <a:off x="1508329" y="5423527"/>
            <a:ext cx="182279" cy="66676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935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A2911C-1EB4-46BC-8977-983A301346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96"/>
          <a:stretch/>
        </p:blipFill>
        <p:spPr>
          <a:xfrm>
            <a:off x="8225672" y="18936"/>
            <a:ext cx="2833497" cy="332180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9689E0-0DFC-4038-9964-43364359C66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00" b="24666"/>
          <a:stretch/>
        </p:blipFill>
        <p:spPr>
          <a:xfrm>
            <a:off x="4653545" y="653028"/>
            <a:ext cx="3340149" cy="467419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A17B615C-2B39-4614-95E7-31F31E1C0C3F}"/>
              </a:ext>
            </a:extLst>
          </p:cNvPr>
          <p:cNvSpPr/>
          <p:nvPr/>
        </p:nvSpPr>
        <p:spPr>
          <a:xfrm rot="20257674">
            <a:off x="7237230" y="1465859"/>
            <a:ext cx="1618135" cy="828906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0EE10B8-8B4E-4CB9-A066-2B7FAC32DB29}"/>
              </a:ext>
            </a:extLst>
          </p:cNvPr>
          <p:cNvSpPr/>
          <p:nvPr/>
        </p:nvSpPr>
        <p:spPr>
          <a:xfrm>
            <a:off x="5724831" y="2384652"/>
            <a:ext cx="1265933" cy="117514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58F14F-E45B-4E79-B72C-589DA4BBA6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88" y="235144"/>
            <a:ext cx="4205501" cy="58986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F7341B-CFFB-474D-9E2B-C84FF34F4E5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9" t="13056" r="8107" b="29509"/>
          <a:stretch/>
        </p:blipFill>
        <p:spPr>
          <a:xfrm rot="344910">
            <a:off x="8850609" y="2825829"/>
            <a:ext cx="2528137" cy="3810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4040EA4-07A6-408E-966E-8AD785BE142A}"/>
              </a:ext>
            </a:extLst>
          </p:cNvPr>
          <p:cNvSpPr txBox="1"/>
          <p:nvPr/>
        </p:nvSpPr>
        <p:spPr>
          <a:xfrm>
            <a:off x="3223034" y="5271307"/>
            <a:ext cx="62548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2" panose="05020102010507070707" pitchFamily="18" charset="2"/>
              </a:rPr>
              <a:t> </a:t>
            </a:r>
            <a:r>
              <a:rPr lang="th-TH" sz="5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2" panose="05020102010507070707" pitchFamily="18" charset="2"/>
              </a:rPr>
              <a:t>ตัวอย่างการปักหมุด</a:t>
            </a:r>
            <a:r>
              <a:rPr lang="en-US" sz="5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2" panose="05020102010507070707" pitchFamily="18" charset="2"/>
              </a:rPr>
              <a:t>GPS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8F970F-3965-4A6C-BE30-3B248BB15540}"/>
              </a:ext>
            </a:extLst>
          </p:cNvPr>
          <p:cNvSpPr txBox="1"/>
          <p:nvPr/>
        </p:nvSpPr>
        <p:spPr>
          <a:xfrm>
            <a:off x="3966329" y="234537"/>
            <a:ext cx="4389120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2" panose="05020102010507070707" pitchFamily="18" charset="2"/>
              </a:rPr>
              <a:t> </a:t>
            </a:r>
            <a:r>
              <a:rPr lang="th-TH" sz="3200" b="1" dirty="0">
                <a:solidFill>
                  <a:srgbClr val="DE8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2" panose="05020102010507070707" pitchFamily="18" charset="2"/>
              </a:rPr>
              <a:t>สำนักงานทางหลวงที่ 11 (ลพบุรี)</a:t>
            </a:r>
            <a:endParaRPr lang="en-US" sz="4800" b="1" dirty="0">
              <a:solidFill>
                <a:srgbClr val="DE84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 2" panose="05020102010507070707" pitchFamily="18" charset="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F87938-311C-4CB2-9374-7422CC887F0E}"/>
              </a:ext>
            </a:extLst>
          </p:cNvPr>
          <p:cNvSpPr txBox="1"/>
          <p:nvPr/>
        </p:nvSpPr>
        <p:spPr>
          <a:xfrm>
            <a:off x="8000327" y="6187091"/>
            <a:ext cx="3891975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2" panose="05020102010507070707" pitchFamily="18" charset="2"/>
              </a:rPr>
              <a:t> </a:t>
            </a:r>
            <a:r>
              <a:rPr lang="th-TH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2" panose="05020102010507070707" pitchFamily="18" charset="2"/>
              </a:rPr>
              <a:t>สำนักงานทางหลวงที่ 15 (ประจวบฯ)</a:t>
            </a:r>
            <a:endParaRPr lang="en-US" sz="2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 2" panose="05020102010507070707" pitchFamily="18" charset="2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32ED541-D545-4669-AC81-262D69BC6D23}"/>
              </a:ext>
            </a:extLst>
          </p:cNvPr>
          <p:cNvCxnSpPr>
            <a:cxnSpLocks/>
          </p:cNvCxnSpPr>
          <p:nvPr/>
        </p:nvCxnSpPr>
        <p:spPr>
          <a:xfrm flipH="1">
            <a:off x="9963227" y="2795809"/>
            <a:ext cx="35649" cy="388637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96C3FDC-8CC3-4A62-80AD-2D1E34B13CDA}"/>
              </a:ext>
            </a:extLst>
          </p:cNvPr>
          <p:cNvCxnSpPr>
            <a:cxnSpLocks/>
          </p:cNvCxnSpPr>
          <p:nvPr/>
        </p:nvCxnSpPr>
        <p:spPr>
          <a:xfrm flipH="1">
            <a:off x="10094259" y="2810897"/>
            <a:ext cx="659780" cy="2051831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51FFBAE-A21A-4EB5-B18D-1A5E89EED816}"/>
              </a:ext>
            </a:extLst>
          </p:cNvPr>
          <p:cNvCxnSpPr>
            <a:cxnSpLocks/>
          </p:cNvCxnSpPr>
          <p:nvPr/>
        </p:nvCxnSpPr>
        <p:spPr>
          <a:xfrm flipH="1">
            <a:off x="9475470" y="2708797"/>
            <a:ext cx="1207770" cy="1108823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E05A3CE-238A-4801-A7BF-149A3F18342C}"/>
              </a:ext>
            </a:extLst>
          </p:cNvPr>
          <p:cNvCxnSpPr>
            <a:cxnSpLocks/>
          </p:cNvCxnSpPr>
          <p:nvPr/>
        </p:nvCxnSpPr>
        <p:spPr>
          <a:xfrm>
            <a:off x="10853843" y="2811002"/>
            <a:ext cx="74294" cy="1324258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19B549D0-9C65-43A4-8D47-2492472332B7}"/>
              </a:ext>
            </a:extLst>
          </p:cNvPr>
          <p:cNvSpPr/>
          <p:nvPr/>
        </p:nvSpPr>
        <p:spPr>
          <a:xfrm>
            <a:off x="9238278" y="2410787"/>
            <a:ext cx="2829621" cy="4001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2000" b="0" cap="none" spc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ใส่หมายเลขทางหลวงและตอนควบคุม</a:t>
            </a:r>
            <a:endParaRPr lang="en-US" sz="2000" b="0" cap="none" spc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179546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89C7B-46A4-497E-82CA-994AB88BD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0" y="731520"/>
            <a:ext cx="2491740" cy="753428"/>
          </a:xfrm>
        </p:spPr>
        <p:txBody>
          <a:bodyPr>
            <a:normAutofit/>
          </a:bodyPr>
          <a:lstStyle/>
          <a:p>
            <a:r>
              <a:rPr lang="th-TH" b="1" dirty="0"/>
              <a:t>การติดต่อ</a:t>
            </a:r>
            <a:r>
              <a:rPr lang="en-US" b="1" dirty="0"/>
              <a:t>….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5702A0-6B8C-4570-A033-40C052BB51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8435" y="1798855"/>
            <a:ext cx="9769163" cy="3211830"/>
          </a:xfr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r>
              <a:rPr lang="en-US" sz="3600" dirty="0"/>
              <a:t>E-mail : </a:t>
            </a:r>
            <a:r>
              <a:rPr lang="en-US" sz="3600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plann.6@doh.go.th</a:t>
            </a:r>
            <a:endParaRPr lang="th-TH" sz="36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th-TH" sz="3000" dirty="0"/>
              <a:t>                       </a:t>
            </a:r>
            <a:r>
              <a:rPr lang="th-TH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ภาพ</a:t>
            </a:r>
            <a:r>
              <a:rPr lang="th-TH" sz="3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ต่างๆ</a:t>
            </a:r>
            <a:r>
              <a:rPr lang="th-TH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ได้แก่ </a:t>
            </a:r>
            <a:r>
              <a:rPr lang="th-TH" sz="3000" dirty="0">
                <a:solidFill>
                  <a:srgbClr val="0000FF"/>
                </a:solidFill>
              </a:rPr>
              <a:t>ภาพแผนที่</a:t>
            </a:r>
            <a:r>
              <a:rPr lang="en-US" sz="3000" dirty="0">
                <a:solidFill>
                  <a:srgbClr val="0000FF"/>
                </a:solidFill>
              </a:rPr>
              <a:t>+</a:t>
            </a:r>
            <a:r>
              <a:rPr lang="th-TH" sz="3000" dirty="0">
                <a:solidFill>
                  <a:srgbClr val="0000FF"/>
                </a:solidFill>
              </a:rPr>
              <a:t>ภาพถ่ายสายทาง</a:t>
            </a:r>
            <a:r>
              <a:rPr lang="en-US" sz="3000" dirty="0">
                <a:solidFill>
                  <a:srgbClr val="0000FF"/>
                </a:solidFill>
              </a:rPr>
              <a:t>+</a:t>
            </a:r>
            <a:r>
              <a:rPr lang="th-TH" sz="3000" dirty="0">
                <a:solidFill>
                  <a:srgbClr val="0000FF"/>
                </a:solidFill>
              </a:rPr>
              <a:t>ภาพสัมภาษณ์ </a:t>
            </a:r>
            <a:r>
              <a:rPr lang="en-US" sz="3000" dirty="0">
                <a:solidFill>
                  <a:srgbClr val="0000FF"/>
                </a:solidFill>
              </a:rPr>
              <a:t>+Clip</a:t>
            </a:r>
            <a:r>
              <a:rPr lang="th-TH" sz="3000" dirty="0">
                <a:solidFill>
                  <a:srgbClr val="0000FF"/>
                </a:solidFill>
              </a:rPr>
              <a:t> </a:t>
            </a:r>
            <a:r>
              <a:rPr lang="en-US" sz="3000" dirty="0">
                <a:solidFill>
                  <a:srgbClr val="0000FF"/>
                </a:solidFill>
              </a:rPr>
              <a:t>VDO</a:t>
            </a:r>
            <a:r>
              <a:rPr lang="th-TH" sz="3000" dirty="0">
                <a:solidFill>
                  <a:srgbClr val="0000FF"/>
                </a:solidFill>
              </a:rPr>
              <a:t> </a:t>
            </a:r>
          </a:p>
          <a:p>
            <a:pPr marL="0" indent="0">
              <a:buNone/>
            </a:pPr>
            <a:r>
              <a:rPr lang="th-TH" sz="3000" dirty="0">
                <a:solidFill>
                  <a:srgbClr val="0000FF"/>
                </a:solidFill>
              </a:rPr>
              <a:t>                      ทำเป็น </a:t>
            </a:r>
            <a:r>
              <a:rPr lang="en-US" sz="3000" dirty="0">
                <a:solidFill>
                  <a:srgbClr val="0000FF"/>
                </a:solidFill>
              </a:rPr>
              <a:t>Folder</a:t>
            </a:r>
            <a:r>
              <a:rPr lang="th-TH" sz="3000" dirty="0">
                <a:solidFill>
                  <a:srgbClr val="0000FF"/>
                </a:solidFill>
              </a:rPr>
              <a:t> ทีละสายทาง พร้อม</a:t>
            </a:r>
            <a:r>
              <a:rPr lang="en-US" sz="3000" dirty="0">
                <a:solidFill>
                  <a:srgbClr val="0000FF"/>
                </a:solidFill>
              </a:rPr>
              <a:t> Zip</a:t>
            </a:r>
            <a:r>
              <a:rPr lang="th-TH" sz="3000" dirty="0">
                <a:solidFill>
                  <a:srgbClr val="0000FF"/>
                </a:solidFill>
              </a:rPr>
              <a:t> </a:t>
            </a:r>
          </a:p>
          <a:p>
            <a:pPr marL="0" indent="0">
              <a:buNone/>
            </a:pPr>
            <a:r>
              <a:rPr lang="en-US" sz="3600" dirty="0"/>
              <a:t>Line </a:t>
            </a:r>
            <a:r>
              <a:rPr lang="th-TH" sz="3600" dirty="0"/>
              <a:t>กลุ่ม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th-TH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h-TH" sz="3600" b="1" dirty="0">
                <a:solidFill>
                  <a:srgbClr val="007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ประเมินผลโครงการงานถ่ายโอน ฯ ชุดที่....</a:t>
            </a:r>
          </a:p>
          <a:p>
            <a:pPr marL="0" indent="0">
              <a:buNone/>
            </a:pPr>
            <a:r>
              <a:rPr lang="th-TH" sz="3600" dirty="0"/>
              <a:t>                   </a:t>
            </a:r>
            <a:r>
              <a:rPr lang="th-TH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สอบถามปัญหา แลกเปลี่ยนความคิดเห็น แจ้งความคืบหน้า ฯลฯ </a:t>
            </a:r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r>
              <a:rPr lang="th-TH" dirty="0"/>
              <a:t> </a:t>
            </a:r>
            <a:r>
              <a:rPr lang="th-TH" sz="3000" u="sng" dirty="0">
                <a:solidFill>
                  <a:srgbClr val="FF0000"/>
                </a:solidFill>
              </a:rPr>
              <a:t>แผนที่ปักหมุด </a:t>
            </a:r>
            <a:r>
              <a:rPr lang="en-US" sz="3000" u="sng" dirty="0">
                <a:solidFill>
                  <a:srgbClr val="FF0000"/>
                </a:solidFill>
              </a:rPr>
              <a:t>GPS</a:t>
            </a:r>
            <a:r>
              <a:rPr lang="en-US" sz="3000" dirty="0">
                <a:solidFill>
                  <a:srgbClr val="FF0000"/>
                </a:solidFill>
              </a:rPr>
              <a:t>,</a:t>
            </a:r>
            <a:r>
              <a:rPr lang="th-TH" sz="3000" u="sng" dirty="0">
                <a:solidFill>
                  <a:srgbClr val="FF0000"/>
                </a:solidFill>
              </a:rPr>
              <a:t> </a:t>
            </a:r>
            <a:r>
              <a:rPr lang="th-TH" sz="3000" dirty="0">
                <a:solidFill>
                  <a:srgbClr val="FF0000"/>
                </a:solidFill>
              </a:rPr>
              <a:t>           </a:t>
            </a:r>
          </a:p>
          <a:p>
            <a:pPr marL="0" indent="0">
              <a:buNone/>
            </a:pPr>
            <a:r>
              <a:rPr lang="th-TH" sz="3000" dirty="0">
                <a:solidFill>
                  <a:srgbClr val="FF0000"/>
                </a:solidFill>
              </a:rPr>
              <a:t>                       </a:t>
            </a:r>
            <a:r>
              <a:rPr lang="th-TH" sz="3000" b="1" dirty="0">
                <a:solidFill>
                  <a:srgbClr val="FF0000"/>
                </a:solidFill>
              </a:rPr>
              <a:t>+</a:t>
            </a:r>
            <a:r>
              <a:rPr lang="th-TH" sz="3000" dirty="0">
                <a:solidFill>
                  <a:srgbClr val="FF0000"/>
                </a:solidFill>
              </a:rPr>
              <a:t> </a:t>
            </a:r>
            <a:r>
              <a:rPr lang="th-TH" sz="3000" u="sng" dirty="0">
                <a:solidFill>
                  <a:srgbClr val="FF0000"/>
                </a:solidFill>
              </a:rPr>
              <a:t>กรอกข้อมูลตาราง </a:t>
            </a:r>
            <a:r>
              <a:rPr lang="en-US" sz="3000" u="sng" dirty="0">
                <a:solidFill>
                  <a:srgbClr val="FF0000"/>
                </a:solidFill>
              </a:rPr>
              <a:t>Excel </a:t>
            </a:r>
            <a:endParaRPr lang="th-TH" sz="3000" u="sng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9F6402-3D62-48D4-980D-2AA8FFFAE2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34" t="42201" r="59466" b="5299"/>
          <a:stretch/>
        </p:blipFill>
        <p:spPr>
          <a:xfrm rot="874816">
            <a:off x="8860680" y="469536"/>
            <a:ext cx="1544171" cy="977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5FF60C-DCD5-4EDD-87E7-337898E026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236501">
            <a:off x="6515695" y="4772234"/>
            <a:ext cx="1957523" cy="10158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79F4B2B2-7323-4A0E-8181-266B08DCADF3}"/>
              </a:ext>
            </a:extLst>
          </p:cNvPr>
          <p:cNvSpPr/>
          <p:nvPr/>
        </p:nvSpPr>
        <p:spPr>
          <a:xfrm>
            <a:off x="9375355" y="5202574"/>
            <a:ext cx="430103" cy="215806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DAE81B3-9F1C-4390-8F32-F4A15595A0D9}"/>
              </a:ext>
            </a:extLst>
          </p:cNvPr>
          <p:cNvSpPr/>
          <p:nvPr/>
        </p:nvSpPr>
        <p:spPr>
          <a:xfrm>
            <a:off x="8933922" y="5356709"/>
            <a:ext cx="327659" cy="150747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7D50640-664B-4CD5-A05B-8597A85386E7}"/>
              </a:ext>
            </a:extLst>
          </p:cNvPr>
          <p:cNvSpPr/>
          <p:nvPr/>
        </p:nvSpPr>
        <p:spPr>
          <a:xfrm>
            <a:off x="9003959" y="5837012"/>
            <a:ext cx="378882" cy="169234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0E0575D-990B-422C-B8BB-9B5BA7501124}"/>
              </a:ext>
            </a:extLst>
          </p:cNvPr>
          <p:cNvSpPr/>
          <p:nvPr/>
        </p:nvSpPr>
        <p:spPr>
          <a:xfrm>
            <a:off x="9228043" y="5543337"/>
            <a:ext cx="401780" cy="169233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952C9A6-AAB6-497A-B1DF-322DBE40A341}"/>
              </a:ext>
            </a:extLst>
          </p:cNvPr>
          <p:cNvSpPr/>
          <p:nvPr/>
        </p:nvSpPr>
        <p:spPr>
          <a:xfrm>
            <a:off x="8857985" y="1426878"/>
            <a:ext cx="524856" cy="387000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39E44EB-09CB-41A4-A574-75801C84868F}"/>
              </a:ext>
            </a:extLst>
          </p:cNvPr>
          <p:cNvSpPr/>
          <p:nvPr/>
        </p:nvSpPr>
        <p:spPr>
          <a:xfrm>
            <a:off x="8452979" y="1873035"/>
            <a:ext cx="327659" cy="138646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9BA9D33-DDEA-49F5-96BA-7F0DBB72A70B}"/>
              </a:ext>
            </a:extLst>
          </p:cNvPr>
          <p:cNvSpPr/>
          <p:nvPr/>
        </p:nvSpPr>
        <p:spPr>
          <a:xfrm>
            <a:off x="8004421" y="1813878"/>
            <a:ext cx="265559" cy="106537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6558CCA-8869-4A7A-8D8E-FFCF028ACC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071025">
            <a:off x="4528271" y="5004290"/>
            <a:ext cx="1610589" cy="1421463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F7D824CB-A321-46F8-B0E4-C818A2DB34DB}"/>
              </a:ext>
            </a:extLst>
          </p:cNvPr>
          <p:cNvSpPr/>
          <p:nvPr/>
        </p:nvSpPr>
        <p:spPr>
          <a:xfrm>
            <a:off x="7648747" y="2220114"/>
            <a:ext cx="412985" cy="250092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D0C700D-F967-4DE6-8696-4030621384E1}"/>
              </a:ext>
            </a:extLst>
          </p:cNvPr>
          <p:cNvSpPr/>
          <p:nvPr/>
        </p:nvSpPr>
        <p:spPr>
          <a:xfrm>
            <a:off x="6908890" y="2331013"/>
            <a:ext cx="193121" cy="86753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2F5C132-0BA9-4F60-A82D-07CA8E1B1AB2}"/>
              </a:ext>
            </a:extLst>
          </p:cNvPr>
          <p:cNvSpPr/>
          <p:nvPr/>
        </p:nvSpPr>
        <p:spPr>
          <a:xfrm>
            <a:off x="7400183" y="2048663"/>
            <a:ext cx="262428" cy="134939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F19FC68-8E64-4C0B-BBC8-A0AA80526432}"/>
              </a:ext>
            </a:extLst>
          </p:cNvPr>
          <p:cNvSpPr/>
          <p:nvPr/>
        </p:nvSpPr>
        <p:spPr>
          <a:xfrm>
            <a:off x="4114324" y="5228402"/>
            <a:ext cx="327659" cy="184781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70B13F2-2FC0-4024-857B-9D63301A1A0D}"/>
              </a:ext>
            </a:extLst>
          </p:cNvPr>
          <p:cNvSpPr/>
          <p:nvPr/>
        </p:nvSpPr>
        <p:spPr>
          <a:xfrm>
            <a:off x="4638469" y="5218087"/>
            <a:ext cx="327659" cy="184781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E76FBE4-ED85-4EA8-86E3-4E8FA6AA8A18}"/>
              </a:ext>
            </a:extLst>
          </p:cNvPr>
          <p:cNvSpPr/>
          <p:nvPr/>
        </p:nvSpPr>
        <p:spPr>
          <a:xfrm>
            <a:off x="7476017" y="5870585"/>
            <a:ext cx="327659" cy="14240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FC69DE9-E437-4CB1-A49E-0A2685C82CD6}"/>
              </a:ext>
            </a:extLst>
          </p:cNvPr>
          <p:cNvSpPr/>
          <p:nvPr/>
        </p:nvSpPr>
        <p:spPr>
          <a:xfrm>
            <a:off x="8416456" y="5734743"/>
            <a:ext cx="327659" cy="184781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64183A7-B30C-4ABD-AD9F-AF3800C4B61C}"/>
              </a:ext>
            </a:extLst>
          </p:cNvPr>
          <p:cNvSpPr/>
          <p:nvPr/>
        </p:nvSpPr>
        <p:spPr>
          <a:xfrm>
            <a:off x="4100336" y="5549962"/>
            <a:ext cx="327659" cy="184781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6863283-6947-4ED1-B043-059A22A6C2D1}"/>
              </a:ext>
            </a:extLst>
          </p:cNvPr>
          <p:cNvSpPr/>
          <p:nvPr/>
        </p:nvSpPr>
        <p:spPr>
          <a:xfrm>
            <a:off x="4406874" y="5665476"/>
            <a:ext cx="327659" cy="184781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4B4365E-29F6-4AD2-B50D-8CCE355805C9}"/>
              </a:ext>
            </a:extLst>
          </p:cNvPr>
          <p:cNvSpPr/>
          <p:nvPr/>
        </p:nvSpPr>
        <p:spPr>
          <a:xfrm flipV="1">
            <a:off x="3263560" y="5207251"/>
            <a:ext cx="405059" cy="184781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865BE25-92BF-4E41-A641-7D0B2C1B86E6}"/>
              </a:ext>
            </a:extLst>
          </p:cNvPr>
          <p:cNvSpPr/>
          <p:nvPr/>
        </p:nvSpPr>
        <p:spPr>
          <a:xfrm>
            <a:off x="9038484" y="5126821"/>
            <a:ext cx="327659" cy="150747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7EB13DA-6057-4C9E-92D7-2C121517502C}"/>
              </a:ext>
            </a:extLst>
          </p:cNvPr>
          <p:cNvSpPr/>
          <p:nvPr/>
        </p:nvSpPr>
        <p:spPr>
          <a:xfrm>
            <a:off x="8061732" y="5697052"/>
            <a:ext cx="327659" cy="106003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E552F27A-4157-4B20-AD00-85A05F8B74D5}"/>
              </a:ext>
            </a:extLst>
          </p:cNvPr>
          <p:cNvSpPr/>
          <p:nvPr/>
        </p:nvSpPr>
        <p:spPr>
          <a:xfrm>
            <a:off x="7114989" y="2226257"/>
            <a:ext cx="327659" cy="150747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D55C86D2-556D-481A-8F10-840418C33C31}"/>
              </a:ext>
            </a:extLst>
          </p:cNvPr>
          <p:cNvSpPr/>
          <p:nvPr/>
        </p:nvSpPr>
        <p:spPr>
          <a:xfrm>
            <a:off x="8120050" y="2127817"/>
            <a:ext cx="327659" cy="18075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4FB93EF0-8DA7-42D7-8791-3947AA3399B5}"/>
              </a:ext>
            </a:extLst>
          </p:cNvPr>
          <p:cNvSpPr/>
          <p:nvPr/>
        </p:nvSpPr>
        <p:spPr>
          <a:xfrm>
            <a:off x="9854649" y="5572617"/>
            <a:ext cx="327659" cy="142404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DD03AC2-43AF-4A02-BE4B-BEC2929E71B3}"/>
              </a:ext>
            </a:extLst>
          </p:cNvPr>
          <p:cNvSpPr/>
          <p:nvPr/>
        </p:nvSpPr>
        <p:spPr>
          <a:xfrm>
            <a:off x="10298848" y="5378841"/>
            <a:ext cx="327659" cy="16449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B5C8F14B-76DF-4CEC-A93D-F904F5870817}"/>
              </a:ext>
            </a:extLst>
          </p:cNvPr>
          <p:cNvSpPr/>
          <p:nvPr/>
        </p:nvSpPr>
        <p:spPr>
          <a:xfrm>
            <a:off x="8238194" y="1510459"/>
            <a:ext cx="327659" cy="17226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5F47E47-2AD2-4457-907E-DB47A4A4BE8A}"/>
              </a:ext>
            </a:extLst>
          </p:cNvPr>
          <p:cNvSpPr/>
          <p:nvPr/>
        </p:nvSpPr>
        <p:spPr>
          <a:xfrm>
            <a:off x="7637290" y="1887318"/>
            <a:ext cx="327659" cy="115079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59989C39-6373-478B-8111-9F02AF53B882}"/>
              </a:ext>
            </a:extLst>
          </p:cNvPr>
          <p:cNvSpPr/>
          <p:nvPr/>
        </p:nvSpPr>
        <p:spPr>
          <a:xfrm>
            <a:off x="8389391" y="1145734"/>
            <a:ext cx="438890" cy="248590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3EAE619A-BB6C-49DC-8786-6285D73A2520}"/>
              </a:ext>
            </a:extLst>
          </p:cNvPr>
          <p:cNvSpPr/>
          <p:nvPr/>
        </p:nvSpPr>
        <p:spPr>
          <a:xfrm>
            <a:off x="7377419" y="2417767"/>
            <a:ext cx="153978" cy="69559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2A394E1F-0467-48F7-86EC-960340F741A7}"/>
              </a:ext>
            </a:extLst>
          </p:cNvPr>
          <p:cNvSpPr/>
          <p:nvPr/>
        </p:nvSpPr>
        <p:spPr>
          <a:xfrm>
            <a:off x="6717590" y="6029817"/>
            <a:ext cx="285822" cy="142404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19040E59-36B8-48D3-AEF2-F41C87F4CA22}"/>
              </a:ext>
            </a:extLst>
          </p:cNvPr>
          <p:cNvSpPr/>
          <p:nvPr/>
        </p:nvSpPr>
        <p:spPr>
          <a:xfrm>
            <a:off x="10159449" y="5877417"/>
            <a:ext cx="327659" cy="128829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659270B0-A962-48FD-B5FF-E3B6099B5159}"/>
              </a:ext>
            </a:extLst>
          </p:cNvPr>
          <p:cNvSpPr/>
          <p:nvPr/>
        </p:nvSpPr>
        <p:spPr>
          <a:xfrm>
            <a:off x="6275734" y="6029817"/>
            <a:ext cx="285822" cy="142404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2204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รอง 2">
            <a:extLst>
              <a:ext uri="{FF2B5EF4-FFF2-40B4-BE49-F238E27FC236}">
                <a16:creationId xmlns:a16="http://schemas.microsoft.com/office/drawing/2014/main" id="{B01555D0-A215-46EE-8880-AC69C04B7C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1633" y="293642"/>
            <a:ext cx="10928734" cy="6046470"/>
          </a:xfr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pPr algn="l"/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r>
              <a:rPr lang="th-TH" sz="2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สรุป สิ่งที่ต้องจัดการและการตั้งชื่อไฟล์และชื่อภาพ</a:t>
            </a:r>
          </a:p>
          <a:p>
            <a:pPr algn="l"/>
            <a:r>
              <a:rPr lang="th-TH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</a:t>
            </a:r>
            <a:r>
              <a:rPr lang="th-TH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กรอกข้อมูลตาราง 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Excel</a:t>
            </a:r>
            <a:r>
              <a:rPr lang="th-TH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เมื่อครบถ้วนถูกต้องแล้ว  </a:t>
            </a:r>
            <a:r>
              <a:rPr lang="th-TH" sz="1600" u="sng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ส่งเข้ากลุ่ม </a:t>
            </a:r>
            <a:r>
              <a:rPr lang="en-US" sz="1600" u="sng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line</a:t>
            </a:r>
            <a:r>
              <a:rPr lang="en-US" sz="16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sz="16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sz="16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ชื่อไฟล์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th-TH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ประเมินผลโครงการงานถ่ายโอนฯ (สทล.13)</a:t>
            </a:r>
          </a:p>
          <a:p>
            <a:pPr algn="l"/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</a:t>
            </a:r>
            <a:r>
              <a:rPr lang="th-TH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แผนที่ตั้งโครงการ </a:t>
            </a:r>
            <a:r>
              <a:rPr lang="th-TH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เมื่อแล้วเสร็จ (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Save </a:t>
            </a:r>
            <a:r>
              <a:rPr lang="th-TH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เป็น 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jpg) </a:t>
            </a:r>
            <a:r>
              <a:rPr lang="th-TH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ชื่อภาพ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R309(20+850)</a:t>
            </a:r>
            <a:r>
              <a:rPr lang="th-TH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</a:t>
            </a:r>
          </a:p>
          <a:p>
            <a:pPr algn="l"/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th-TH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lang="th-TH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ถ่ายภาพนิ่ง </a:t>
            </a:r>
            <a:r>
              <a:rPr lang="th-TH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Save </a:t>
            </a:r>
            <a:r>
              <a:rPr lang="th-TH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เป็น 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jpg) </a:t>
            </a:r>
            <a:r>
              <a:rPr lang="th-TH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ประกอบด้วย</a:t>
            </a:r>
          </a:p>
          <a:p>
            <a:pPr algn="l"/>
            <a:r>
              <a:rPr lang="th-TH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th-TH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.1 จุดเริ่มต้น จุดสิ้นสุด ระหว่างโครงการ  ถ้าสายทางสั้นๆ ควรมีประมาณ 3-5 ภาพ ถ้าสายทางยาวควรมีประมาณ 6-10 ภาพ   </a:t>
            </a:r>
          </a:p>
          <a:p>
            <a:pPr algn="l"/>
            <a:r>
              <a:rPr lang="th-TH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(เลือกให้เหมาะสมกับโครงการ)</a:t>
            </a:r>
          </a:p>
          <a:p>
            <a:pPr algn="l"/>
            <a:r>
              <a:rPr lang="th-TH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th-TH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.2 ภาพสัมภาษณ์/สอบถามผู้ใช้ทาง/ผู้อาศัยข้างทาง (ถ้ามี)  </a:t>
            </a:r>
          </a:p>
          <a:p>
            <a:pPr algn="l"/>
            <a:r>
              <a:rPr lang="th-TH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ต.ย.การตั้งชื่อภาพเพื่อไม่เกิดความสับสน ชื่อภาพ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th-TH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r>
              <a:rPr lang="th-TH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309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th-TH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  <a:r>
              <a:rPr lang="th-TH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850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r>
              <a:rPr lang="th-TH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จุดเริ่มต้น       	</a:t>
            </a:r>
            <a:r>
              <a:rPr lang="th-TH" sz="1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ภาพจุดเริ่มต้นโครงการ</a:t>
            </a:r>
            <a:r>
              <a:rPr lang="th-TH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endParaRPr lang="th-TH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		R</a:t>
            </a:r>
            <a:r>
              <a:rPr lang="th-TH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309 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th-TH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+000)</a:t>
            </a:r>
            <a:r>
              <a:rPr lang="th-TH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	</a:t>
            </a:r>
            <a:r>
              <a:rPr lang="th-TH" sz="1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ภาพระหว่างโครงการ </a:t>
            </a:r>
            <a:r>
              <a:rPr lang="en-US" sz="1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</a:p>
          <a:p>
            <a:pPr algn="l"/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		R</a:t>
            </a:r>
            <a:r>
              <a:rPr lang="th-TH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309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th-TH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24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  <a:r>
              <a:rPr lang="th-TH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735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r>
              <a:rPr lang="th-TH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จุดสิ้นสุด 	</a:t>
            </a:r>
            <a:r>
              <a:rPr lang="th-TH" sz="1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ภาพจุดสิ้นสุดโครงการ</a:t>
            </a:r>
            <a:r>
              <a:rPr lang="en-US" sz="1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l"/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		R</a:t>
            </a:r>
            <a:r>
              <a:rPr lang="th-TH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309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th-TH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21+850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r>
              <a:rPr lang="th-TH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บ.ห้วยยาง 	</a:t>
            </a:r>
            <a:r>
              <a:rPr lang="th-TH" sz="1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ภาพสัมภาษณ์</a:t>
            </a:r>
            <a:endParaRPr lang="th-TH" sz="16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th-TH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lang="th-TH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ภาพเคลื่อนไหว</a:t>
            </a:r>
            <a:r>
              <a:rPr lang="th-TH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Drone)</a:t>
            </a:r>
            <a:r>
              <a:rPr lang="th-TH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เป็น 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Clip Video </a:t>
            </a:r>
            <a:r>
              <a:rPr lang="th-TH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ถ่ายตั้งแต่จุดเริ่มต้นถึงจุดสิ้นสุดโครงการ ชื่อภาพ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R309(20+850)</a:t>
            </a:r>
            <a:r>
              <a:rPr lang="th-TH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 </a:t>
            </a:r>
          </a:p>
          <a:p>
            <a:pPr algn="l"/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5.</a:t>
            </a:r>
            <a:r>
              <a:rPr lang="th-TH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ปักหมุดที่ตั้งโครงการ</a:t>
            </a:r>
            <a:r>
              <a:rPr lang="th-TH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ด้วย 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GPS (</a:t>
            </a:r>
            <a:r>
              <a:rPr lang="th-TH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ปักตรงจุดเริ่มต้นโครงการ)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ทุกๆ</a:t>
            </a:r>
            <a:r>
              <a:rPr lang="th-TH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โครงการภาพรวมทั้งเขต</a:t>
            </a:r>
            <a:r>
              <a:rPr lang="th-TH" sz="16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ใช้สีหมุดตามที่กำหนดให้</a:t>
            </a:r>
            <a:r>
              <a:rPr lang="th-TH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ชื่อข้อมูล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:</a:t>
            </a:r>
            <a:r>
              <a:rPr lang="th-TH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</a:p>
          <a:p>
            <a:pPr algn="l"/>
            <a:r>
              <a:rPr lang="th-TH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ประเมินผลโครงการงานถ่ายโอนฯ (สทล.13)   </a:t>
            </a:r>
            <a:r>
              <a:rPr lang="th-TH" sz="1600" u="sng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ส่งเข้ากลุ่ม </a:t>
            </a:r>
            <a:r>
              <a:rPr lang="en-US" sz="1600" u="sng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Line</a:t>
            </a:r>
            <a:r>
              <a:rPr lang="th-TH" sz="1600" u="sng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l"/>
            <a:r>
              <a:rPr lang="th-TH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**</a:t>
            </a:r>
            <a:r>
              <a:rPr lang="th-TH" sz="1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ข้อ 2+3+4</a:t>
            </a:r>
            <a:r>
              <a:rPr lang="th-TH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th-TH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ใส่ใน 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Folder</a:t>
            </a:r>
            <a:r>
              <a:rPr lang="th-TH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ทีละสายทางแล้ว 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Zip</a:t>
            </a:r>
            <a:r>
              <a:rPr lang="th-TH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ตั้งชื่อ 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r>
              <a:rPr lang="th-TH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309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th-TH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สทล.13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r>
              <a:rPr lang="th-TH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lang="th-TH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r>
              <a:rPr lang="th-TH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309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th-TH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สทล.13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)1,… </a:t>
            </a:r>
            <a:r>
              <a:rPr lang="th-TH" sz="1600" u="sng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ส่งทาง</a:t>
            </a:r>
            <a:r>
              <a:rPr lang="en-US" sz="1600" u="sng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E-mail</a:t>
            </a:r>
            <a:r>
              <a:rPr lang="th-TH" sz="1600" u="sng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1600" u="sng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r>
              <a:rPr lang="th-TH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**</a:t>
            </a:r>
            <a:r>
              <a:rPr lang="th-TH" sz="1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ข้อ 1+5</a:t>
            </a:r>
            <a:r>
              <a:rPr lang="th-TH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th-TH" sz="1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ส่งเข้ากลุ่ม </a:t>
            </a:r>
            <a:r>
              <a:rPr lang="en-US" sz="1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Line </a:t>
            </a:r>
            <a:endParaRPr lang="th-TH" sz="16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endParaRPr lang="th-TH" dirty="0"/>
          </a:p>
          <a:p>
            <a:pPr algn="l"/>
            <a:endParaRPr lang="th-TH" dirty="0"/>
          </a:p>
          <a:p>
            <a:pPr algn="l"/>
            <a:endParaRPr lang="th-TH" dirty="0"/>
          </a:p>
          <a:p>
            <a:pPr algn="l"/>
            <a:endParaRPr lang="th-TH" dirty="0"/>
          </a:p>
          <a:p>
            <a:pPr algn="l"/>
            <a:endParaRPr lang="th-TH" dirty="0"/>
          </a:p>
          <a:p>
            <a:pPr algn="l"/>
            <a:endParaRPr lang="en-US" dirty="0"/>
          </a:p>
          <a:p>
            <a:pPr algn="l"/>
            <a:endParaRPr lang="th-TH" dirty="0"/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1240E3E3-513D-45C9-B2F4-BABEDA951F89}"/>
              </a:ext>
            </a:extLst>
          </p:cNvPr>
          <p:cNvSpPr/>
          <p:nvPr/>
        </p:nvSpPr>
        <p:spPr>
          <a:xfrm>
            <a:off x="10345137" y="4481526"/>
            <a:ext cx="150570" cy="91440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897CEB28-C8B9-454E-869E-A45E2F1CA83F}"/>
              </a:ext>
            </a:extLst>
          </p:cNvPr>
          <p:cNvSpPr/>
          <p:nvPr/>
        </p:nvSpPr>
        <p:spPr>
          <a:xfrm>
            <a:off x="10576560" y="4482478"/>
            <a:ext cx="242016" cy="180976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D393C85C-A766-420F-9411-823C88532B98}"/>
              </a:ext>
            </a:extLst>
          </p:cNvPr>
          <p:cNvSpPr/>
          <p:nvPr/>
        </p:nvSpPr>
        <p:spPr>
          <a:xfrm>
            <a:off x="10264134" y="4257688"/>
            <a:ext cx="182880" cy="148590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58B5CF05-F373-4C8B-BDC6-D4C44C78BEC4}"/>
              </a:ext>
            </a:extLst>
          </p:cNvPr>
          <p:cNvSpPr/>
          <p:nvPr/>
        </p:nvSpPr>
        <p:spPr>
          <a:xfrm>
            <a:off x="10485951" y="4166248"/>
            <a:ext cx="162006" cy="91440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1EDBAEC4-B37D-496E-8475-C311B438F820}"/>
              </a:ext>
            </a:extLst>
          </p:cNvPr>
          <p:cNvSpPr/>
          <p:nvPr/>
        </p:nvSpPr>
        <p:spPr>
          <a:xfrm flipH="1">
            <a:off x="10345137" y="4006221"/>
            <a:ext cx="162005" cy="91440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CEB2FBE2-9AA9-43D1-920B-AACE35998017}"/>
              </a:ext>
            </a:extLst>
          </p:cNvPr>
          <p:cNvSpPr/>
          <p:nvPr/>
        </p:nvSpPr>
        <p:spPr>
          <a:xfrm>
            <a:off x="10510797" y="3846194"/>
            <a:ext cx="162006" cy="91440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C9F63FD7-61BD-496B-AEFA-1E1A549037B1}"/>
              </a:ext>
            </a:extLst>
          </p:cNvPr>
          <p:cNvSpPr/>
          <p:nvPr/>
        </p:nvSpPr>
        <p:spPr>
          <a:xfrm>
            <a:off x="10656570" y="4331983"/>
            <a:ext cx="162006" cy="91440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08BA28-3E21-413E-8750-8D2F000900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481739">
            <a:off x="9952794" y="1791312"/>
            <a:ext cx="2506483" cy="2737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6317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547EF5F2-7E3E-F32A-4B1F-04020930FB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016" y="1365478"/>
            <a:ext cx="11159144" cy="2080259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th-TH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th-TH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เมื่อ </a:t>
            </a:r>
            <a:r>
              <a:rPr lang="th-TH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สท</a:t>
            </a:r>
            <a:r>
              <a:rPr lang="th-TH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ล. ทำทุกอย่างเสร็จเรียบร้อยและตรวจสอบความถูกต้องแล้ว สามารถส่งเอกสารและข้อมูลทั้งหมดในรูปแบบ แผ่น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CD </a:t>
            </a:r>
            <a:r>
              <a:rPr lang="th-TH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หรือ  </a:t>
            </a:r>
            <a:r>
              <a:rPr lang="en-US" altLang="en-US" dirty="0">
                <a:solidFill>
                  <a:srgbClr val="202124"/>
                </a:solidFill>
                <a:latin typeface="inherit"/>
              </a:rPr>
              <a:t>flash drive</a:t>
            </a:r>
            <a:r>
              <a:rPr lang="en-US" altLang="en-US" dirty="0"/>
              <a:t> </a:t>
            </a:r>
            <a:r>
              <a:rPr lang="th-TH" altLang="en-US" dirty="0">
                <a:latin typeface="Arial" panose="020B0604020202020204" pitchFamily="34" charset="0"/>
              </a:rPr>
              <a:t> </a:t>
            </a:r>
            <a:r>
              <a:rPr lang="th-TH" sz="20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อย่างเป็นทางการ</a:t>
            </a:r>
            <a:r>
              <a:rPr lang="th-TH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ได้ที่</a:t>
            </a:r>
          </a:p>
          <a:p>
            <a:pPr marL="0" indent="0">
              <a:buNone/>
            </a:pPr>
            <a:r>
              <a:rPr lang="th-TH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</a:t>
            </a:r>
            <a:r>
              <a:rPr lang="th-TH" sz="20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งานประเมินผลโครงการงานถ่ายโอน  กลุ่มงานประเมินผล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sz="20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สำนักแผนงาน  ถนนศรีอยุธยา                แขวงทุ่งพญาไท เขตราชเทวี กทม. 10400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842CED-5C4E-41FF-8183-E89B4720DE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06462">
            <a:off x="6063938" y="3354440"/>
            <a:ext cx="2413939" cy="94137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271639-5FCC-4C8B-A7A3-EC3764E8AE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50073">
            <a:off x="3173608" y="3378609"/>
            <a:ext cx="2396907" cy="234411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6B91D13-8761-407B-B86E-646CA97209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97806">
            <a:off x="8554227" y="3508858"/>
            <a:ext cx="2133600" cy="214312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16905878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4040932" y="2511622"/>
            <a:ext cx="4116355" cy="8665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dirty="0">
                <a:solidFill>
                  <a:srgbClr val="4472C4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จบการนำเสนอ</a:t>
            </a:r>
          </a:p>
        </p:txBody>
      </p:sp>
    </p:spTree>
    <p:extLst>
      <p:ext uri="{BB962C8B-B14F-4D97-AF65-F5344CB8AC3E}">
        <p14:creationId xmlns:p14="http://schemas.microsoft.com/office/powerpoint/2010/main" val="20725987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F48B0DF-992D-4FDE-9D6C-4F0C02FD2415}"/>
              </a:ext>
            </a:extLst>
          </p:cNvPr>
          <p:cNvSpPr txBox="1">
            <a:spLocks/>
          </p:cNvSpPr>
          <p:nvPr/>
        </p:nvSpPr>
        <p:spPr>
          <a:xfrm>
            <a:off x="840404" y="5175953"/>
            <a:ext cx="10996861" cy="60642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dirty="0">
                <a:solidFill>
                  <a:srgbClr val="000099"/>
                </a:solidFill>
              </a:rPr>
              <a:t>ดังนั้น..หน่วยงานไหนยังกอดเอกสารไว้ทั้งที่ไม่ใช่พื้นที่รับผิดชอบ... ควรรีบส่งมอบให้ไว</a:t>
            </a:r>
            <a:endParaRPr lang="en-US" dirty="0">
              <a:solidFill>
                <a:srgbClr val="000099"/>
              </a:solidFill>
            </a:endParaRPr>
          </a:p>
        </p:txBody>
      </p:sp>
      <p:pic>
        <p:nvPicPr>
          <p:cNvPr id="27" name="Content Placeholder 26">
            <a:extLst>
              <a:ext uri="{FF2B5EF4-FFF2-40B4-BE49-F238E27FC236}">
                <a16:creationId xmlns:a16="http://schemas.microsoft.com/office/drawing/2014/main" id="{6D31A5D9-2989-421F-A6B2-0CC1043AED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0752139">
            <a:off x="684102" y="1830237"/>
            <a:ext cx="3896063" cy="29076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E21DC4-F111-4944-82F8-920314E68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250" y="661832"/>
            <a:ext cx="10996860" cy="606425"/>
          </a:xfrm>
        </p:spPr>
        <p:txBody>
          <a:bodyPr>
            <a:noAutofit/>
          </a:bodyPr>
          <a:lstStyle/>
          <a:p>
            <a:pPr algn="ctr"/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คำเตือน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th-TH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เอกสารประวัติฯอยู่ที่หน่วยงานไหน หน่วยนั้นต้องรับผิดชอบฯ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89E0E2-83D5-4341-B8C6-4985729D9721}"/>
              </a:ext>
            </a:extLst>
          </p:cNvPr>
          <p:cNvSpPr txBox="1"/>
          <p:nvPr/>
        </p:nvSpPr>
        <p:spPr>
          <a:xfrm>
            <a:off x="5617314" y="1566725"/>
            <a:ext cx="59305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-  งานพิจารณาหลังจากส่งมอบให้ อปท. ว่าหน่วยงานนั้น ได้มีการก่อสร้าง ปรับปรุง เสริมแต่ง เพิ่มเติมอะไรบ้าง...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08FA38-35EC-45C2-A0FB-E9DAE44D3145}"/>
              </a:ext>
            </a:extLst>
          </p:cNvPr>
          <p:cNvSpPr txBox="1"/>
          <p:nvPr/>
        </p:nvSpPr>
        <p:spPr>
          <a:xfrm>
            <a:off x="5617314" y="3564002"/>
            <a:ext cx="579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-  งานเปรียบเทียบช่องจราจรเดิมกับช่องจราจรปัจจุบัน....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Heart 7">
            <a:extLst>
              <a:ext uri="{FF2B5EF4-FFF2-40B4-BE49-F238E27FC236}">
                <a16:creationId xmlns:a16="http://schemas.microsoft.com/office/drawing/2014/main" id="{D5A0BD17-5B58-4750-9BB1-213C2371BE76}"/>
              </a:ext>
            </a:extLst>
          </p:cNvPr>
          <p:cNvSpPr/>
          <p:nvPr/>
        </p:nvSpPr>
        <p:spPr>
          <a:xfrm rot="168924">
            <a:off x="3802631" y="1856842"/>
            <a:ext cx="584241" cy="502770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Heart 8">
            <a:extLst>
              <a:ext uri="{FF2B5EF4-FFF2-40B4-BE49-F238E27FC236}">
                <a16:creationId xmlns:a16="http://schemas.microsoft.com/office/drawing/2014/main" id="{35EF85A1-B1A0-4D98-B6B8-57110472A327}"/>
              </a:ext>
            </a:extLst>
          </p:cNvPr>
          <p:cNvSpPr/>
          <p:nvPr/>
        </p:nvSpPr>
        <p:spPr>
          <a:xfrm rot="21355248">
            <a:off x="3773838" y="2517646"/>
            <a:ext cx="682914" cy="548283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eart 9">
            <a:extLst>
              <a:ext uri="{FF2B5EF4-FFF2-40B4-BE49-F238E27FC236}">
                <a16:creationId xmlns:a16="http://schemas.microsoft.com/office/drawing/2014/main" id="{71ACAF2D-D4E5-49CE-9778-89FEE27A50FC}"/>
              </a:ext>
            </a:extLst>
          </p:cNvPr>
          <p:cNvSpPr/>
          <p:nvPr/>
        </p:nvSpPr>
        <p:spPr>
          <a:xfrm rot="21432061">
            <a:off x="2923987" y="1443330"/>
            <a:ext cx="748456" cy="589617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Heart 10">
            <a:extLst>
              <a:ext uri="{FF2B5EF4-FFF2-40B4-BE49-F238E27FC236}">
                <a16:creationId xmlns:a16="http://schemas.microsoft.com/office/drawing/2014/main" id="{C00D93D3-32B0-4294-A98D-42F3D5C92416}"/>
              </a:ext>
            </a:extLst>
          </p:cNvPr>
          <p:cNvSpPr/>
          <p:nvPr/>
        </p:nvSpPr>
        <p:spPr>
          <a:xfrm rot="801082">
            <a:off x="4254562" y="3421529"/>
            <a:ext cx="684675" cy="588447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Heart 11">
            <a:extLst>
              <a:ext uri="{FF2B5EF4-FFF2-40B4-BE49-F238E27FC236}">
                <a16:creationId xmlns:a16="http://schemas.microsoft.com/office/drawing/2014/main" id="{CDC00EC2-A9C2-4DD1-84E7-DEF3A2AEE9A4}"/>
              </a:ext>
            </a:extLst>
          </p:cNvPr>
          <p:cNvSpPr/>
          <p:nvPr/>
        </p:nvSpPr>
        <p:spPr>
          <a:xfrm rot="20377343">
            <a:off x="5057424" y="3198591"/>
            <a:ext cx="711723" cy="474490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D72DAE7-AC60-4EF4-8A03-E5EE68D799F1}"/>
              </a:ext>
            </a:extLst>
          </p:cNvPr>
          <p:cNvSpPr/>
          <p:nvPr/>
        </p:nvSpPr>
        <p:spPr>
          <a:xfrm>
            <a:off x="4416722" y="2897707"/>
            <a:ext cx="393711" cy="256466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9868C2F-401E-4614-A278-5C2065ACE9D0}"/>
              </a:ext>
            </a:extLst>
          </p:cNvPr>
          <p:cNvSpPr/>
          <p:nvPr/>
        </p:nvSpPr>
        <p:spPr>
          <a:xfrm>
            <a:off x="5086909" y="4210057"/>
            <a:ext cx="393711" cy="256466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B8C00C8-1393-4C04-AB23-2DF6A47FDD15}"/>
              </a:ext>
            </a:extLst>
          </p:cNvPr>
          <p:cNvSpPr/>
          <p:nvPr/>
        </p:nvSpPr>
        <p:spPr>
          <a:xfrm>
            <a:off x="4475389" y="4123975"/>
            <a:ext cx="325340" cy="16160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Heart 15">
            <a:extLst>
              <a:ext uri="{FF2B5EF4-FFF2-40B4-BE49-F238E27FC236}">
                <a16:creationId xmlns:a16="http://schemas.microsoft.com/office/drawing/2014/main" id="{5CB742A9-E52D-4B3F-84EE-62B24989B201}"/>
              </a:ext>
            </a:extLst>
          </p:cNvPr>
          <p:cNvSpPr/>
          <p:nvPr/>
        </p:nvSpPr>
        <p:spPr>
          <a:xfrm rot="168924">
            <a:off x="4357906" y="2211589"/>
            <a:ext cx="386627" cy="304020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11D8D81-8C3D-4CB8-8D03-EC379753D27A}"/>
              </a:ext>
            </a:extLst>
          </p:cNvPr>
          <p:cNvSpPr/>
          <p:nvPr/>
        </p:nvSpPr>
        <p:spPr>
          <a:xfrm rot="20911251">
            <a:off x="3053288" y="3628564"/>
            <a:ext cx="70546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2400" cap="none" spc="0" dirty="0">
                <a:ln w="22225">
                  <a:solidFill>
                    <a:srgbClr val="FF00FF"/>
                  </a:solidFill>
                  <a:prstDash val="solid"/>
                </a:ln>
                <a:solidFill>
                  <a:srgbClr val="FF0000"/>
                </a:solidFill>
              </a:rPr>
              <a:t>รัก</a:t>
            </a:r>
            <a:endParaRPr lang="en-US" sz="2400" cap="none" spc="0" dirty="0">
              <a:ln w="22225">
                <a:solidFill>
                  <a:srgbClr val="FF00FF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8F8C649-D207-40EC-A10A-F7D5A6449BE8}"/>
              </a:ext>
            </a:extLst>
          </p:cNvPr>
          <p:cNvSpPr/>
          <p:nvPr/>
        </p:nvSpPr>
        <p:spPr>
          <a:xfrm rot="20911251">
            <a:off x="2736392" y="4561174"/>
            <a:ext cx="70546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3200" cap="none" spc="0" dirty="0">
                <a:ln w="22225">
                  <a:solidFill>
                    <a:srgbClr val="FF00FF"/>
                  </a:solidFill>
                  <a:prstDash val="solid"/>
                </a:ln>
                <a:solidFill>
                  <a:srgbClr val="FF0000"/>
                </a:solidFill>
              </a:rPr>
              <a:t>รัก</a:t>
            </a:r>
            <a:endParaRPr lang="en-US" sz="3200" cap="none" spc="0" dirty="0">
              <a:ln w="22225">
                <a:solidFill>
                  <a:srgbClr val="FF00FF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E0123F5-82CE-43A9-BF4A-756BDD4C5893}"/>
              </a:ext>
            </a:extLst>
          </p:cNvPr>
          <p:cNvSpPr/>
          <p:nvPr/>
        </p:nvSpPr>
        <p:spPr>
          <a:xfrm rot="20911251">
            <a:off x="3076356" y="3995561"/>
            <a:ext cx="70546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3200" cap="none" spc="0" dirty="0">
                <a:ln w="22225">
                  <a:solidFill>
                    <a:srgbClr val="FF00FF"/>
                  </a:solidFill>
                  <a:prstDash val="solid"/>
                </a:ln>
                <a:solidFill>
                  <a:srgbClr val="FF0000"/>
                </a:solidFill>
              </a:rPr>
              <a:t>รัก</a:t>
            </a:r>
            <a:endParaRPr lang="en-US" sz="3200" cap="none" spc="0" dirty="0">
              <a:ln w="22225">
                <a:solidFill>
                  <a:srgbClr val="FF00FF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1E60F81-B215-4C06-8017-0F28ECC8FDD2}"/>
              </a:ext>
            </a:extLst>
          </p:cNvPr>
          <p:cNvSpPr/>
          <p:nvPr/>
        </p:nvSpPr>
        <p:spPr>
          <a:xfrm rot="21364358">
            <a:off x="3671914" y="4233530"/>
            <a:ext cx="70546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3200" cap="none" spc="0" dirty="0">
                <a:ln w="22225">
                  <a:solidFill>
                    <a:srgbClr val="FF00FF"/>
                  </a:solidFill>
                  <a:prstDash val="solid"/>
                </a:ln>
                <a:solidFill>
                  <a:srgbClr val="FF0000"/>
                </a:solidFill>
              </a:rPr>
              <a:t>กอด</a:t>
            </a:r>
            <a:endParaRPr lang="en-US" sz="3200" cap="none" spc="0" dirty="0">
              <a:ln w="22225">
                <a:solidFill>
                  <a:srgbClr val="FF00FF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6754CAA-F2C9-418A-919E-A7692A5CFC53}"/>
              </a:ext>
            </a:extLst>
          </p:cNvPr>
          <p:cNvSpPr/>
          <p:nvPr/>
        </p:nvSpPr>
        <p:spPr>
          <a:xfrm rot="20911251">
            <a:off x="3289195" y="4598784"/>
            <a:ext cx="70546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3200" cap="none" spc="0" dirty="0">
                <a:ln w="22225">
                  <a:solidFill>
                    <a:srgbClr val="FF00FF"/>
                  </a:solidFill>
                  <a:prstDash val="solid"/>
                </a:ln>
                <a:solidFill>
                  <a:srgbClr val="CC3300"/>
                </a:solidFill>
              </a:rPr>
              <a:t>กอด</a:t>
            </a:r>
            <a:endParaRPr lang="en-US" sz="3200" cap="none" spc="0" dirty="0">
              <a:ln w="22225">
                <a:solidFill>
                  <a:srgbClr val="FF00FF"/>
                </a:solidFill>
                <a:prstDash val="solid"/>
              </a:ln>
              <a:solidFill>
                <a:srgbClr val="CC3300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7536CAD-C2DF-49BE-BD23-6E4FF27022D1}"/>
              </a:ext>
            </a:extLst>
          </p:cNvPr>
          <p:cNvSpPr/>
          <p:nvPr/>
        </p:nvSpPr>
        <p:spPr>
          <a:xfrm rot="20911251">
            <a:off x="3897235" y="4633274"/>
            <a:ext cx="107331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3600" cap="none" spc="0" dirty="0">
                <a:ln w="22225">
                  <a:solidFill>
                    <a:srgbClr val="FF00FF"/>
                  </a:solidFill>
                  <a:prstDash val="solid"/>
                </a:ln>
                <a:solidFill>
                  <a:srgbClr val="C00000"/>
                </a:solidFill>
              </a:rPr>
              <a:t>กอด</a:t>
            </a:r>
            <a:endParaRPr lang="en-US" sz="3600" cap="none" spc="0" dirty="0">
              <a:ln w="22225">
                <a:solidFill>
                  <a:srgbClr val="FF00FF"/>
                </a:solidFill>
                <a:prstDash val="solid"/>
              </a:ln>
              <a:solidFill>
                <a:srgbClr val="C0000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378BBCD-1B97-4D97-8E6D-815F87857576}"/>
              </a:ext>
            </a:extLst>
          </p:cNvPr>
          <p:cNvSpPr/>
          <p:nvPr/>
        </p:nvSpPr>
        <p:spPr>
          <a:xfrm rot="20911251">
            <a:off x="2446440" y="3442811"/>
            <a:ext cx="70546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2400" cap="none" spc="0" dirty="0">
                <a:ln w="22225">
                  <a:solidFill>
                    <a:srgbClr val="FF00FF"/>
                  </a:solidFill>
                  <a:prstDash val="solid"/>
                </a:ln>
                <a:solidFill>
                  <a:srgbClr val="FF0000"/>
                </a:solidFill>
              </a:rPr>
              <a:t>รัก</a:t>
            </a:r>
            <a:endParaRPr lang="en-US" sz="2400" cap="none" spc="0" dirty="0">
              <a:ln w="22225">
                <a:solidFill>
                  <a:srgbClr val="FF00FF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4460F99-2680-48F6-AC51-D692A62C4CFB}"/>
              </a:ext>
            </a:extLst>
          </p:cNvPr>
          <p:cNvSpPr/>
          <p:nvPr/>
        </p:nvSpPr>
        <p:spPr>
          <a:xfrm rot="20911251">
            <a:off x="3196783" y="3244477"/>
            <a:ext cx="70546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3200" dirty="0">
                <a:ln w="22225">
                  <a:solidFill>
                    <a:srgbClr val="FF00FF"/>
                  </a:solidFill>
                  <a:prstDash val="solid"/>
                </a:ln>
                <a:solidFill>
                  <a:srgbClr val="FF0000"/>
                </a:solidFill>
              </a:rPr>
              <a:t>รัก</a:t>
            </a:r>
            <a:endParaRPr lang="en-US" sz="3200" dirty="0">
              <a:ln w="22225">
                <a:solidFill>
                  <a:srgbClr val="FF00FF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29" name="Heart 28">
            <a:extLst>
              <a:ext uri="{FF2B5EF4-FFF2-40B4-BE49-F238E27FC236}">
                <a16:creationId xmlns:a16="http://schemas.microsoft.com/office/drawing/2014/main" id="{5FB0CF2B-E043-4056-9379-7DCE4AB57C27}"/>
              </a:ext>
            </a:extLst>
          </p:cNvPr>
          <p:cNvSpPr/>
          <p:nvPr/>
        </p:nvSpPr>
        <p:spPr>
          <a:xfrm rot="168924">
            <a:off x="4614233" y="2522377"/>
            <a:ext cx="386627" cy="304020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Heart 29">
            <a:extLst>
              <a:ext uri="{FF2B5EF4-FFF2-40B4-BE49-F238E27FC236}">
                <a16:creationId xmlns:a16="http://schemas.microsoft.com/office/drawing/2014/main" id="{113C3B31-ED2F-485C-917E-4AF669B7A886}"/>
              </a:ext>
            </a:extLst>
          </p:cNvPr>
          <p:cNvSpPr/>
          <p:nvPr/>
        </p:nvSpPr>
        <p:spPr>
          <a:xfrm rot="168924">
            <a:off x="2835401" y="3930903"/>
            <a:ext cx="386627" cy="304020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41930A1-A843-4445-B256-DE22D0BEAE03}"/>
              </a:ext>
            </a:extLst>
          </p:cNvPr>
          <p:cNvSpPr/>
          <p:nvPr/>
        </p:nvSpPr>
        <p:spPr>
          <a:xfrm>
            <a:off x="4927677" y="3021333"/>
            <a:ext cx="267066" cy="184413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02CEAD5-2C99-46A2-B9D0-CDD604B7DBC4}"/>
              </a:ext>
            </a:extLst>
          </p:cNvPr>
          <p:cNvSpPr/>
          <p:nvPr/>
        </p:nvSpPr>
        <p:spPr>
          <a:xfrm>
            <a:off x="4816674" y="4780249"/>
            <a:ext cx="325340" cy="16160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Heart 32">
            <a:extLst>
              <a:ext uri="{FF2B5EF4-FFF2-40B4-BE49-F238E27FC236}">
                <a16:creationId xmlns:a16="http://schemas.microsoft.com/office/drawing/2014/main" id="{91C2E947-9B6C-46C1-89B5-C1B302E0A4ED}"/>
              </a:ext>
            </a:extLst>
          </p:cNvPr>
          <p:cNvSpPr/>
          <p:nvPr/>
        </p:nvSpPr>
        <p:spPr>
          <a:xfrm rot="168924">
            <a:off x="4615864" y="4458671"/>
            <a:ext cx="313643" cy="245832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927391E0-636C-4F1A-9CF2-12987DD7A8DE}"/>
              </a:ext>
            </a:extLst>
          </p:cNvPr>
          <p:cNvSpPr txBox="1">
            <a:spLocks/>
          </p:cNvSpPr>
          <p:nvPr/>
        </p:nvSpPr>
        <p:spPr>
          <a:xfrm>
            <a:off x="840403" y="5710160"/>
            <a:ext cx="10996861" cy="60642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3500" u="sng" dirty="0">
                <a:solidFill>
                  <a:srgbClr val="000099"/>
                </a:solidFill>
              </a:rPr>
              <a:t>ถ้าไม่ส่งมอบภายใน 1 สัปดาห์นับแต่บัดนี้</a:t>
            </a:r>
            <a:r>
              <a:rPr lang="th-TH" sz="3500" dirty="0">
                <a:solidFill>
                  <a:srgbClr val="000099"/>
                </a:solidFill>
              </a:rPr>
              <a:t> ถือว่าหน่วยงานนั้นรับผิดชอบ</a:t>
            </a:r>
            <a:endParaRPr lang="en-US" sz="3500" dirty="0">
              <a:solidFill>
                <a:srgbClr val="000099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46A91094-7616-4D18-8FED-2D82BB748EBC}"/>
              </a:ext>
            </a:extLst>
          </p:cNvPr>
          <p:cNvSpPr/>
          <p:nvPr/>
        </p:nvSpPr>
        <p:spPr>
          <a:xfrm>
            <a:off x="4715946" y="5186139"/>
            <a:ext cx="201455" cy="95586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E0C975AA-04DF-4A62-B1F5-1B32963A04BA}"/>
              </a:ext>
            </a:extLst>
          </p:cNvPr>
          <p:cNvSpPr/>
          <p:nvPr/>
        </p:nvSpPr>
        <p:spPr>
          <a:xfrm>
            <a:off x="5225448" y="4915524"/>
            <a:ext cx="201455" cy="95586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57648E5B-03BC-4D66-9A8F-7A5B9C2AEC54}"/>
              </a:ext>
            </a:extLst>
          </p:cNvPr>
          <p:cNvSpPr/>
          <p:nvPr/>
        </p:nvSpPr>
        <p:spPr>
          <a:xfrm flipV="1">
            <a:off x="5020774" y="3899387"/>
            <a:ext cx="242480" cy="1524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9A60BA3-48A6-4E40-A933-F2620AA63D2C}"/>
              </a:ext>
            </a:extLst>
          </p:cNvPr>
          <p:cNvSpPr/>
          <p:nvPr/>
        </p:nvSpPr>
        <p:spPr>
          <a:xfrm rot="20911251">
            <a:off x="2792920" y="3104237"/>
            <a:ext cx="70546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2400" cap="none" spc="0" dirty="0">
                <a:ln w="22225">
                  <a:solidFill>
                    <a:srgbClr val="FF00FF"/>
                  </a:solidFill>
                  <a:prstDash val="solid"/>
                </a:ln>
                <a:solidFill>
                  <a:srgbClr val="FF0000"/>
                </a:solidFill>
              </a:rPr>
              <a:t>รัก</a:t>
            </a:r>
            <a:endParaRPr lang="en-US" sz="2400" cap="none" spc="0" dirty="0">
              <a:ln w="22225">
                <a:solidFill>
                  <a:srgbClr val="FF00FF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3" name="กล่องข้อความ 2"/>
          <p:cNvSpPr txBox="1"/>
          <p:nvPr/>
        </p:nvSpPr>
        <p:spPr>
          <a:xfrm rot="20413489">
            <a:off x="4767382" y="1452786"/>
            <a:ext cx="1455051" cy="4154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th-TH" sz="10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งานที่ต้องมีเอกสารเดิมเปรียบเทียบ</a:t>
            </a:r>
          </a:p>
        </p:txBody>
      </p:sp>
    </p:spTree>
    <p:extLst>
      <p:ext uri="{BB962C8B-B14F-4D97-AF65-F5344CB8AC3E}">
        <p14:creationId xmlns:p14="http://schemas.microsoft.com/office/powerpoint/2010/main" val="13213553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46A868A-4819-4E8F-8B33-0C5F9B34FC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4748830"/>
              </p:ext>
            </p:extLst>
          </p:nvPr>
        </p:nvGraphicFramePr>
        <p:xfrm>
          <a:off x="1223010" y="3794760"/>
          <a:ext cx="10184129" cy="1244622"/>
        </p:xfrm>
        <a:graphic>
          <a:graphicData uri="http://schemas.openxmlformats.org/drawingml/2006/table">
            <a:tbl>
              <a:tblPr>
                <a:effectLst>
                  <a:outerShdw blurRad="50800" dist="1143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6733169">
                  <a:extLst>
                    <a:ext uri="{9D8B030D-6E8A-4147-A177-3AD203B41FA5}">
                      <a16:colId xmlns:a16="http://schemas.microsoft.com/office/drawing/2014/main" val="726211495"/>
                    </a:ext>
                  </a:extLst>
                </a:gridCol>
                <a:gridCol w="1607355">
                  <a:extLst>
                    <a:ext uri="{9D8B030D-6E8A-4147-A177-3AD203B41FA5}">
                      <a16:colId xmlns:a16="http://schemas.microsoft.com/office/drawing/2014/main" val="973172046"/>
                    </a:ext>
                  </a:extLst>
                </a:gridCol>
                <a:gridCol w="742504">
                  <a:extLst>
                    <a:ext uri="{9D8B030D-6E8A-4147-A177-3AD203B41FA5}">
                      <a16:colId xmlns:a16="http://schemas.microsoft.com/office/drawing/2014/main" val="3877913109"/>
                    </a:ext>
                  </a:extLst>
                </a:gridCol>
                <a:gridCol w="1101101">
                  <a:extLst>
                    <a:ext uri="{9D8B030D-6E8A-4147-A177-3AD203B41FA5}">
                      <a16:colId xmlns:a16="http://schemas.microsoft.com/office/drawing/2014/main" val="1209355550"/>
                    </a:ext>
                  </a:extLst>
                </a:gridCol>
              </a:tblGrid>
              <a:tr h="315323">
                <a:tc>
                  <a:txBody>
                    <a:bodyPr/>
                    <a:lstStyle/>
                    <a:p>
                      <a:pPr algn="l" fontAlgn="b"/>
                      <a:r>
                        <a:rPr lang="th-TH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endParaRPr lang="th-TH" sz="5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l" fontAlgn="b"/>
                      <a:endParaRPr lang="th-TH" sz="5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1.เส้นทางใดไม่ได้มีการถ่ายโอน ไม่ต้องกรอกข้อมูล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0054031"/>
                  </a:ext>
                </a:extLst>
              </a:tr>
              <a:tr h="219715">
                <a:tc gridSpan="4"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2.เส้นทางใดมีการถ่ายโอนแต่</a:t>
                      </a:r>
                      <a:r>
                        <a:rPr lang="th-TH" sz="1400" b="0" i="0" u="sng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ข้อมูลเดิม</a:t>
                      </a: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ไม่ตรงกับข้อเท็จจริงให้แก้ไขให้ถูกต้อง เช่น กม. ระยะทาง ชื่อสายทาง/ชื่อตอน ฯลฯ </a:t>
                      </a:r>
                      <a:r>
                        <a:rPr lang="th-TH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(ฟร้อนสีแดง) 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6083993"/>
                  </a:ext>
                </a:extLst>
              </a:tr>
              <a:tr h="439432">
                <a:tc gridSpan="4"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3.เส้นทางใด</a:t>
                      </a:r>
                      <a:r>
                        <a:rPr lang="th-TH" sz="1400" b="0" i="0" u="sng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ในปัจจุบัน</a:t>
                      </a: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มีการเปลี่ยนแปลง หมายเลขทางหลวง หรือ กม.</a:t>
                      </a:r>
                      <a:r>
                        <a:rPr lang="th-TH" sz="1400" b="0" i="0" u="sng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ใหม่ </a:t>
                      </a: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ให้ใส่ไว้ในช่องหมายเหตุท้ายสุดของตาราง</a:t>
                      </a:r>
                    </a:p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</a:t>
                      </a:r>
                      <a:r>
                        <a:rPr lang="th-TH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4.เส้นทางใดมีการถ่ายโอนแต่ไม่มีในรายการของตารางนี้ ให้แทรกเพิ่มเติมเข้ามาตามปกติและใช้อักษรฟร้อนสีแดงไป</a:t>
                      </a:r>
                      <a:r>
                        <a:rPr lang="th-TH" sz="1400" b="0" i="0" u="none" strike="noStrike" dirty="0" err="1"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ตลอดทั้ง</a:t>
                      </a:r>
                      <a:r>
                        <a:rPr lang="th-TH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แถว(</a:t>
                      </a:r>
                      <a:r>
                        <a:rPr lang="en-US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row)</a:t>
                      </a:r>
                      <a:r>
                        <a:rPr lang="th-TH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4980348"/>
                  </a:ext>
                </a:extLst>
              </a:tr>
              <a:tr h="219715">
                <a:tc gridSpan="4">
                  <a:txBody>
                    <a:bodyPr/>
                    <a:lstStyle/>
                    <a:p>
                      <a:pPr algn="l" fontAlgn="b"/>
                      <a:r>
                        <a:rPr lang="th-TH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</a:t>
                      </a:r>
                      <a:endParaRPr lang="th-TH" sz="800" b="0" i="0" u="none" strike="noStrike" dirty="0">
                        <a:solidFill>
                          <a:srgbClr val="FF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2754717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BE4552B6-1BB0-44B3-A81A-FAC7B9B278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3558502"/>
              </p:ext>
            </p:extLst>
          </p:nvPr>
        </p:nvGraphicFramePr>
        <p:xfrm>
          <a:off x="511303" y="650275"/>
          <a:ext cx="10938508" cy="2896547"/>
        </p:xfrm>
        <a:graphic>
          <a:graphicData uri="http://schemas.openxmlformats.org/drawingml/2006/table">
            <a:tbl>
              <a:tblPr/>
              <a:tblGrid>
                <a:gridCol w="478271">
                  <a:extLst>
                    <a:ext uri="{9D8B030D-6E8A-4147-A177-3AD203B41FA5}">
                      <a16:colId xmlns:a16="http://schemas.microsoft.com/office/drawing/2014/main" val="2127054679"/>
                    </a:ext>
                  </a:extLst>
                </a:gridCol>
                <a:gridCol w="961908">
                  <a:extLst>
                    <a:ext uri="{9D8B030D-6E8A-4147-A177-3AD203B41FA5}">
                      <a16:colId xmlns:a16="http://schemas.microsoft.com/office/drawing/2014/main" val="886921917"/>
                    </a:ext>
                  </a:extLst>
                </a:gridCol>
                <a:gridCol w="4834890">
                  <a:extLst>
                    <a:ext uri="{9D8B030D-6E8A-4147-A177-3AD203B41FA5}">
                      <a16:colId xmlns:a16="http://schemas.microsoft.com/office/drawing/2014/main" val="4049431032"/>
                    </a:ext>
                  </a:extLst>
                </a:gridCol>
                <a:gridCol w="1832387">
                  <a:extLst>
                    <a:ext uri="{9D8B030D-6E8A-4147-A177-3AD203B41FA5}">
                      <a16:colId xmlns:a16="http://schemas.microsoft.com/office/drawing/2014/main" val="679266259"/>
                    </a:ext>
                  </a:extLst>
                </a:gridCol>
                <a:gridCol w="678836">
                  <a:extLst>
                    <a:ext uri="{9D8B030D-6E8A-4147-A177-3AD203B41FA5}">
                      <a16:colId xmlns:a16="http://schemas.microsoft.com/office/drawing/2014/main" val="3433188043"/>
                    </a:ext>
                  </a:extLst>
                </a:gridCol>
                <a:gridCol w="1006681">
                  <a:extLst>
                    <a:ext uri="{9D8B030D-6E8A-4147-A177-3AD203B41FA5}">
                      <a16:colId xmlns:a16="http://schemas.microsoft.com/office/drawing/2014/main" val="1088451891"/>
                    </a:ext>
                  </a:extLst>
                </a:gridCol>
                <a:gridCol w="1145535">
                  <a:extLst>
                    <a:ext uri="{9D8B030D-6E8A-4147-A177-3AD203B41FA5}">
                      <a16:colId xmlns:a16="http://schemas.microsoft.com/office/drawing/2014/main" val="3153452864"/>
                    </a:ext>
                  </a:extLst>
                </a:gridCol>
              </a:tblGrid>
              <a:tr h="497354">
                <a:tc>
                  <a:txBody>
                    <a:bodyPr/>
                    <a:lstStyle/>
                    <a:p>
                      <a:pPr algn="ctr" fontAlgn="b"/>
                      <a: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ลำดับ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หมายเลข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13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ชื่อสายทาง/ตอน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13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กม.-กม.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3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ระยะทาง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13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จังหวัด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13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แขวงทางหลวง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5757890"/>
                  </a:ext>
                </a:extLst>
              </a:tr>
              <a:tr h="217705">
                <a:tc>
                  <a:txBody>
                    <a:bodyPr/>
                    <a:lstStyle/>
                    <a:p>
                      <a:pPr algn="ctr" fontAlgn="b"/>
                      <a: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ที่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ทางหลวง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3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(กม.)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9008680"/>
                  </a:ext>
                </a:extLst>
              </a:tr>
              <a:tr h="1811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6362253"/>
                  </a:ext>
                </a:extLst>
              </a:tr>
              <a:tr h="1811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1009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ทางเข้าวัดญาณสังวราราม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0+000-1+067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1.067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เชียงใหม่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เชียงใหม่ที่1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8435258"/>
                  </a:ext>
                </a:extLst>
              </a:tr>
              <a:tr h="2002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1009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แม่กลาง - น้ำตกแม่กลาง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7+705-9+460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1.755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เชียงใหม่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เชียงใหม่ที่1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7514594"/>
                  </a:ext>
                </a:extLst>
              </a:tr>
              <a:tr h="1811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1013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บ้านกาด-แม่วิน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8+330-28+330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20.000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เชียงใหม่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เชียงใหม่ที่1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0585381"/>
                  </a:ext>
                </a:extLst>
              </a:tr>
              <a:tr h="1811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1284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แยกทางหลวงหมายเลข 1009(ขุนกลาง)-ขุนวาง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0+000-16+639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16.639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เชียงใหม่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เชียงใหม่ที่1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9333269"/>
                  </a:ext>
                </a:extLst>
              </a:tr>
              <a:tr h="1811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2217867"/>
                  </a:ext>
                </a:extLst>
              </a:tr>
              <a:tr h="1811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อุโมงค์ – กองบิน 41 (ถนนนิมมานเหมินท</a:t>
                      </a:r>
                      <a:r>
                        <a:rPr lang="th-TH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ร์</a:t>
                      </a:r>
                      <a: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562+673 – 564+355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1.682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เชียงใหม่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เชียงใหม่ที่2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4739905"/>
                  </a:ext>
                </a:extLst>
              </a:tr>
              <a:tr h="181130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ต่อเขตเทศบาลเมืองเชียงใหม่ควบคุม-กม.37(แม่มาลัย)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3+300-4+172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0.872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เชียงใหม่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เชียงใหม่ที่2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3678156"/>
                  </a:ext>
                </a:extLst>
              </a:tr>
              <a:tr h="181130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1006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ต่อเขตเทศบาลเมืองเชียงใหม่ควบคุม-สันกำแพง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1+946-2+500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0.554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เชียงใหม่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เชียงใหม่ที่2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8189286"/>
                  </a:ext>
                </a:extLst>
              </a:tr>
              <a:tr h="181130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106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กม.170+093 (ต่อเขตแขวงฯ ลำพูน) – เชียงใหม่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170+093-181+686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11.593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เชียงใหม่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เชียงใหม่ที่2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7620215"/>
                  </a:ext>
                </a:extLst>
              </a:tr>
              <a:tr h="181130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1007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ทางแยกเข้าดอยสะเก็ต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0+000-0+731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0.731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เชียงใหม่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เชียงใหม่ที่2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68893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4068DA9-32C6-4AB7-840C-4B5983B1BA8F}"/>
              </a:ext>
            </a:extLst>
          </p:cNvPr>
          <p:cNvSpPr txBox="1"/>
          <p:nvPr/>
        </p:nvSpPr>
        <p:spPr>
          <a:xfrm>
            <a:off x="1223010" y="5257034"/>
            <a:ext cx="10184129" cy="7386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304800" dist="12700" dir="5400000" sx="88000" sy="88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th-TH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-การกรอกข้อมูลหรือข้อความใด ๆ ที่เป็นเรื่องเดียวกัน ให้กรอกอยู่ในเซลล์เดียวกัน/แถวเดียวไปตลอด แม้ข้อความจะยาวก็ตาม เนื่องจากข้อมูลบางส่วน</a:t>
            </a:r>
            <a:r>
              <a:rPr lang="th-TH" sz="14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ต้องใช้ตัวกรองเข้ามาจัดการ</a:t>
            </a:r>
            <a:r>
              <a:rPr lang="th-TH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การขึ้นบรรทัดใหม่/ไม่เอื้อต่อการกรองข้อมูลเซลล์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endParaRPr lang="th-TH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th-TH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-การใช้ฟร้อน แบบอักษร เช่น อักษรแบบคา</a:t>
            </a:r>
            <a:r>
              <a:rPr lang="th-TH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ลิไบร์</a:t>
            </a:r>
            <a:r>
              <a:rPr lang="th-TH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Calibri)</a:t>
            </a:r>
            <a:r>
              <a:rPr lang="th-TH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และขนาด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(11)</a:t>
            </a:r>
            <a:r>
              <a:rPr lang="th-TH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ให้คงเช่นเดิม และไม่ให้เปลี่ยนความกว้างของแถวหรือคอลัมน์</a:t>
            </a: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8455352-BB65-4D28-8522-1AD82E6468B5}"/>
              </a:ext>
            </a:extLst>
          </p:cNvPr>
          <p:cNvSpPr/>
          <p:nvPr/>
        </p:nvSpPr>
        <p:spPr>
          <a:xfrm rot="20113151">
            <a:off x="26434" y="5481399"/>
            <a:ext cx="1597359" cy="4770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893BC3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Note :</a:t>
            </a:r>
            <a:r>
              <a:rPr lang="th-TH" sz="2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893BC3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endParaRPr lang="en-US" sz="2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893BC3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93757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A1E4C8E-E7C8-4486-978A-08B7938F8A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5635001"/>
              </p:ext>
            </p:extLst>
          </p:nvPr>
        </p:nvGraphicFramePr>
        <p:xfrm>
          <a:off x="1055370" y="1165860"/>
          <a:ext cx="9883140" cy="1826516"/>
        </p:xfrm>
        <a:graphic>
          <a:graphicData uri="http://schemas.openxmlformats.org/drawingml/2006/table">
            <a:tbl>
              <a:tblPr/>
              <a:tblGrid>
                <a:gridCol w="4456528">
                  <a:extLst>
                    <a:ext uri="{9D8B030D-6E8A-4147-A177-3AD203B41FA5}">
                      <a16:colId xmlns:a16="http://schemas.microsoft.com/office/drawing/2014/main" val="3319937267"/>
                    </a:ext>
                  </a:extLst>
                </a:gridCol>
                <a:gridCol w="2894097">
                  <a:extLst>
                    <a:ext uri="{9D8B030D-6E8A-4147-A177-3AD203B41FA5}">
                      <a16:colId xmlns:a16="http://schemas.microsoft.com/office/drawing/2014/main" val="1895810436"/>
                    </a:ext>
                  </a:extLst>
                </a:gridCol>
                <a:gridCol w="1007574">
                  <a:extLst>
                    <a:ext uri="{9D8B030D-6E8A-4147-A177-3AD203B41FA5}">
                      <a16:colId xmlns:a16="http://schemas.microsoft.com/office/drawing/2014/main" val="2256806155"/>
                    </a:ext>
                  </a:extLst>
                </a:gridCol>
                <a:gridCol w="1524941">
                  <a:extLst>
                    <a:ext uri="{9D8B030D-6E8A-4147-A177-3AD203B41FA5}">
                      <a16:colId xmlns:a16="http://schemas.microsoft.com/office/drawing/2014/main" val="80865615"/>
                    </a:ext>
                  </a:extLst>
                </a:gridCol>
              </a:tblGrid>
              <a:tr h="54362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ที่ตั้งสายทางปัจจุบัน(หมู่ที่/บ้าน/ตำบล/อำเภอ)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พิกัด 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GPS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ช่องจราจร(ไป-กลับ)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1932384"/>
                  </a:ext>
                </a:extLst>
              </a:tr>
              <a:tr h="46481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เริ่มต้นและสิ้นสุดโครงการ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เดิม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ปัจจุบัน</a:t>
                      </a:r>
                      <a:endParaRPr lang="en-US" sz="2400" dirty="0"/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20053"/>
                  </a:ext>
                </a:extLst>
              </a:tr>
              <a:tr h="2717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8507230"/>
                  </a:ext>
                </a:extLst>
              </a:tr>
              <a:tr h="27317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5328710"/>
                  </a:ext>
                </a:extLst>
              </a:tr>
              <a:tr h="27317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5723962"/>
                  </a:ext>
                </a:extLst>
              </a:tr>
            </a:tbl>
          </a:graphicData>
        </a:graphic>
      </p:graphicFrame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CA237E66-C63F-41C0-9265-8FC86F63D255}"/>
              </a:ext>
            </a:extLst>
          </p:cNvPr>
          <p:cNvSpPr/>
          <p:nvPr/>
        </p:nvSpPr>
        <p:spPr>
          <a:xfrm>
            <a:off x="5779770" y="5577840"/>
            <a:ext cx="5875782" cy="692506"/>
          </a:xfrm>
          <a:prstGeom prst="wedgeRoundRectCallout">
            <a:avLst>
              <a:gd name="adj1" fmla="val -32281"/>
              <a:gd name="adj2" fmla="val -501571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16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เริ่มต้น</a:t>
            </a:r>
            <a:r>
              <a:rPr lang="th-TH" sz="1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14.803079</a:t>
            </a:r>
            <a:r>
              <a:rPr lang="en-US" sz="1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,100.434799 </a:t>
            </a:r>
            <a:r>
              <a:rPr lang="th-TH" sz="16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สิ้นสุด</a:t>
            </a:r>
            <a:r>
              <a:rPr lang="th-TH" sz="1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14.815235</a:t>
            </a:r>
            <a:r>
              <a:rPr lang="en-US" sz="1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,100.434069</a:t>
            </a: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ED1CDE28-DBDD-4737-84EB-8EA2A44434B0}"/>
              </a:ext>
            </a:extLst>
          </p:cNvPr>
          <p:cNvSpPr/>
          <p:nvPr/>
        </p:nvSpPr>
        <p:spPr>
          <a:xfrm>
            <a:off x="467227" y="4172764"/>
            <a:ext cx="7076574" cy="1131570"/>
          </a:xfrm>
          <a:prstGeom prst="wedgeRoundRectCallout">
            <a:avLst>
              <a:gd name="adj1" fmla="val -19129"/>
              <a:gd name="adj2" fmla="val -23129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1600" b="1" dirty="0">
                <a:solidFill>
                  <a:schemeClr val="tx1"/>
                </a:solidFill>
              </a:rPr>
              <a:t>-</a:t>
            </a:r>
            <a:r>
              <a:rPr lang="th-TH" sz="1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หมู่ที่ 3 บ.มอญ ต.บางบาล อ.บางบาล จ.พระนครศรีอยุธยา</a:t>
            </a:r>
          </a:p>
          <a:p>
            <a:r>
              <a:rPr lang="th-TH" sz="1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-หมู่ที่ 5 บ.บ่อปลา และหมู่ที่ 9 บ.</a:t>
            </a:r>
            <a:r>
              <a:rPr lang="th-TH" sz="16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กุ้ม</a:t>
            </a:r>
            <a:r>
              <a:rPr lang="th-TH" sz="1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ต.บางบาล อ.บางบาง จ.พระนครศรีอยุธยา</a:t>
            </a:r>
          </a:p>
          <a:p>
            <a:r>
              <a:rPr lang="th-TH" sz="1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-เทศบาลตำบลบางบาล อ.บางบาล จ.พระนครศรีอยุธยา</a:t>
            </a:r>
            <a:endParaRPr lang="en-US" sz="16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26968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1ECEE20-303D-41DC-9754-D7A546B325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6162058"/>
              </p:ext>
            </p:extLst>
          </p:nvPr>
        </p:nvGraphicFramePr>
        <p:xfrm>
          <a:off x="285642" y="200298"/>
          <a:ext cx="11753090" cy="2219115"/>
        </p:xfrm>
        <a:graphic>
          <a:graphicData uri="http://schemas.openxmlformats.org/drawingml/2006/table">
            <a:tbl>
              <a:tblPr/>
              <a:tblGrid>
                <a:gridCol w="451253">
                  <a:extLst>
                    <a:ext uri="{9D8B030D-6E8A-4147-A177-3AD203B41FA5}">
                      <a16:colId xmlns:a16="http://schemas.microsoft.com/office/drawing/2014/main" val="2045477450"/>
                    </a:ext>
                  </a:extLst>
                </a:gridCol>
                <a:gridCol w="635857">
                  <a:extLst>
                    <a:ext uri="{9D8B030D-6E8A-4147-A177-3AD203B41FA5}">
                      <a16:colId xmlns:a16="http://schemas.microsoft.com/office/drawing/2014/main" val="3898349665"/>
                    </a:ext>
                  </a:extLst>
                </a:gridCol>
                <a:gridCol w="633486">
                  <a:extLst>
                    <a:ext uri="{9D8B030D-6E8A-4147-A177-3AD203B41FA5}">
                      <a16:colId xmlns:a16="http://schemas.microsoft.com/office/drawing/2014/main" val="288772557"/>
                    </a:ext>
                  </a:extLst>
                </a:gridCol>
                <a:gridCol w="461772">
                  <a:extLst>
                    <a:ext uri="{9D8B030D-6E8A-4147-A177-3AD203B41FA5}">
                      <a16:colId xmlns:a16="http://schemas.microsoft.com/office/drawing/2014/main" val="2253921044"/>
                    </a:ext>
                  </a:extLst>
                </a:gridCol>
                <a:gridCol w="3011424">
                  <a:extLst>
                    <a:ext uri="{9D8B030D-6E8A-4147-A177-3AD203B41FA5}">
                      <a16:colId xmlns:a16="http://schemas.microsoft.com/office/drawing/2014/main" val="713138521"/>
                    </a:ext>
                  </a:extLst>
                </a:gridCol>
                <a:gridCol w="3072343">
                  <a:extLst>
                    <a:ext uri="{9D8B030D-6E8A-4147-A177-3AD203B41FA5}">
                      <a16:colId xmlns:a16="http://schemas.microsoft.com/office/drawing/2014/main" val="880007040"/>
                    </a:ext>
                  </a:extLst>
                </a:gridCol>
                <a:gridCol w="3486955">
                  <a:extLst>
                    <a:ext uri="{9D8B030D-6E8A-4147-A177-3AD203B41FA5}">
                      <a16:colId xmlns:a16="http://schemas.microsoft.com/office/drawing/2014/main" val="165455942"/>
                    </a:ext>
                  </a:extLst>
                </a:gridCol>
              </a:tblGrid>
              <a:tr h="390315"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สภาพทาง/มาตรฐานทาง (ปัจจุบัน)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8925282"/>
                  </a:ext>
                </a:extLst>
              </a:tr>
              <a:tr h="863719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ชนิดผิวทาง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ความกว้างของไหล่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มาตรฐานทาง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อื่นๆ</a:t>
                      </a:r>
                      <a:endParaRPr lang="th-TH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สภาพทางหลังจากได้รับมอบไปแล้วมีการปรับปรุงให้ดีขึ้นหรือไม่อย่างไร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สายทางได้รับการดูแลรักษาสภาพดีและปลอดภัยหรือไม่อย่างไร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มีข้อร้องเรียน/ปัญหาจากประชาชนหรือไม่อย่างไร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678036"/>
                  </a:ext>
                </a:extLst>
              </a:tr>
              <a:tr h="1332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7384447"/>
                  </a:ext>
                </a:extLst>
              </a:tr>
              <a:tr h="1332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8679701"/>
                  </a:ext>
                </a:extLst>
              </a:tr>
              <a:tr h="133205"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2355913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C93798BB-CADE-4F87-AB7B-2FC88EB580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6583013"/>
              </p:ext>
            </p:extLst>
          </p:nvPr>
        </p:nvGraphicFramePr>
        <p:xfrm>
          <a:off x="2394598" y="2583003"/>
          <a:ext cx="2911328" cy="1371600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{284E427A-3D55-4303-BF80-6455036E1DE7}</a:tableStyleId>
              </a:tblPr>
              <a:tblGrid>
                <a:gridCol w="2911328">
                  <a:extLst>
                    <a:ext uri="{9D8B030D-6E8A-4147-A177-3AD203B41FA5}">
                      <a16:colId xmlns:a16="http://schemas.microsoft.com/office/drawing/2014/main" val="3479178751"/>
                    </a:ext>
                  </a:extLst>
                </a:gridCol>
              </a:tblGrid>
              <a:tr h="1264491"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u="none" strike="noStrike" dirty="0">
                          <a:effectLst/>
                        </a:rPr>
                        <a:t>  </a:t>
                      </a:r>
                      <a:r>
                        <a:rPr lang="th-TH" sz="2200" u="none" strike="noStrike" dirty="0">
                          <a:effectLst/>
                        </a:rPr>
                        <a:t>มีการปรับปรุงทางหรือไม่(ไม่รวม </a:t>
                      </a:r>
                    </a:p>
                    <a:p>
                      <a:pPr algn="l" fontAlgn="b"/>
                      <a:r>
                        <a:rPr lang="th-TH" sz="2200" u="none" strike="noStrike" dirty="0">
                          <a:effectLst/>
                        </a:rPr>
                        <a:t> งานซ่อมบำรุง) เช่น มีการขยาย ต่อ  </a:t>
                      </a:r>
                    </a:p>
                    <a:p>
                      <a:pPr algn="l" fontAlgn="b"/>
                      <a:r>
                        <a:rPr lang="th-TH" sz="2200" u="none" strike="noStrike" dirty="0">
                          <a:effectLst/>
                        </a:rPr>
                        <a:t> เติม ปรับปรุง พัฒนา เสริมแต่งให้ดี </a:t>
                      </a:r>
                    </a:p>
                    <a:p>
                      <a:pPr algn="l" fontAlgn="b"/>
                      <a:r>
                        <a:rPr lang="th-TH" sz="2200" u="none" strike="noStrike" dirty="0">
                          <a:effectLst/>
                        </a:rPr>
                        <a:t> ขึ้นจากเดิม  หรือไม่อย่างไร </a:t>
                      </a:r>
                      <a:endParaRPr lang="th-TH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663165"/>
                  </a:ext>
                </a:extLst>
              </a:tr>
            </a:tbl>
          </a:graphicData>
        </a:graphic>
      </p:graphicFrame>
      <p:sp>
        <p:nvSpPr>
          <p:cNvPr id="9" name="Arrow: Down 8">
            <a:extLst>
              <a:ext uri="{FF2B5EF4-FFF2-40B4-BE49-F238E27FC236}">
                <a16:creationId xmlns:a16="http://schemas.microsoft.com/office/drawing/2014/main" id="{F6BCEAB1-16C1-4627-993D-13476FCD9AF0}"/>
              </a:ext>
            </a:extLst>
          </p:cNvPr>
          <p:cNvSpPr/>
          <p:nvPr/>
        </p:nvSpPr>
        <p:spPr>
          <a:xfrm rot="10800000">
            <a:off x="3292366" y="1664261"/>
            <a:ext cx="1006659" cy="822501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57785" dist="33020" dir="3180000" sx="106000" sy="106000" algn="ctr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6A3D4FDF-FBD6-44F9-858D-451B7F4BEA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4976898"/>
              </p:ext>
            </p:extLst>
          </p:nvPr>
        </p:nvGraphicFramePr>
        <p:xfrm>
          <a:off x="5418978" y="2541985"/>
          <a:ext cx="3197007" cy="2042160"/>
        </p:xfrm>
        <a:graphic>
          <a:graphicData uri="http://schemas.openxmlformats.org/drawingml/2006/table">
            <a:tbl>
              <a:tblPr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{08FB837D-C827-4EFA-A057-4D05807E0F7C}</a:tableStyleId>
              </a:tblPr>
              <a:tblGrid>
                <a:gridCol w="3197007">
                  <a:extLst>
                    <a:ext uri="{9D8B030D-6E8A-4147-A177-3AD203B41FA5}">
                      <a16:colId xmlns:a16="http://schemas.microsoft.com/office/drawing/2014/main" val="3479178751"/>
                    </a:ext>
                  </a:extLst>
                </a:gridCol>
              </a:tblGrid>
              <a:tr h="1757730"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u="none" strike="noStrike" dirty="0">
                          <a:effectLst/>
                        </a:rPr>
                        <a:t> </a:t>
                      </a:r>
                      <a:r>
                        <a:rPr lang="th-TH" sz="2200" u="none" strike="noStrike" dirty="0">
                          <a:effectLst/>
                        </a:rPr>
                        <a:t>สายทางในปัจจุบัน มีการดูแลรักษาให้อยู่</a:t>
                      </a:r>
                    </a:p>
                    <a:p>
                      <a:pPr algn="l" fontAlgn="b"/>
                      <a:r>
                        <a:rPr lang="th-TH" sz="2200" u="none" strike="noStrike" dirty="0">
                          <a:effectLst/>
                        </a:rPr>
                        <a:t> ในสภาพดีและปลอดภัยอย่างสม่ำเสมอ</a:t>
                      </a:r>
                    </a:p>
                    <a:p>
                      <a:pPr algn="l" fontAlgn="b"/>
                      <a:r>
                        <a:rPr lang="th-TH" sz="2200" u="none" strike="noStrike" dirty="0">
                          <a:effectLst/>
                        </a:rPr>
                        <a:t> หรือไม่ อย่างไร  เช่น การตีเส้นที่ชัดเจน  </a:t>
                      </a:r>
                    </a:p>
                    <a:p>
                      <a:pPr algn="l" fontAlgn="b"/>
                      <a:r>
                        <a:rPr lang="th-TH" sz="2200" u="none" strike="noStrike" dirty="0">
                          <a:effectLst/>
                        </a:rPr>
                        <a:t> ทางม้าลาย ป้ายเตือน สัญญาณไฟหรือ </a:t>
                      </a:r>
                    </a:p>
                    <a:p>
                      <a:pPr algn="l" fontAlgn="b"/>
                      <a:r>
                        <a:rPr lang="th-TH" sz="2200" u="none" strike="noStrike" dirty="0">
                          <a:effectLst/>
                        </a:rPr>
                        <a:t> อื่น ๆ ที่เหมาะสมเพื่อให้เกิด ความ</a:t>
                      </a:r>
                    </a:p>
                    <a:p>
                      <a:pPr algn="l" fontAlgn="b"/>
                      <a:r>
                        <a:rPr lang="th-TH" sz="2200" u="none" strike="noStrike" dirty="0">
                          <a:effectLst/>
                        </a:rPr>
                        <a:t> ปลอดภัยของการใช้เส้นทางนั้น ๆ</a:t>
                      </a: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663165"/>
                  </a:ext>
                </a:extLst>
              </a:tr>
            </a:tbl>
          </a:graphicData>
        </a:graphic>
      </p:graphicFrame>
      <p:sp>
        <p:nvSpPr>
          <p:cNvPr id="15" name="Arrow: Down 14">
            <a:extLst>
              <a:ext uri="{FF2B5EF4-FFF2-40B4-BE49-F238E27FC236}">
                <a16:creationId xmlns:a16="http://schemas.microsoft.com/office/drawing/2014/main" id="{D6659E72-9F4F-4196-8330-9AC0FE7AA486}"/>
              </a:ext>
            </a:extLst>
          </p:cNvPr>
          <p:cNvSpPr/>
          <p:nvPr/>
        </p:nvSpPr>
        <p:spPr>
          <a:xfrm rot="10800000">
            <a:off x="6513479" y="1622119"/>
            <a:ext cx="1006659" cy="862994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57785" dist="33020" dir="3180000" sx="106000" sy="106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FD9C6953-523B-4844-BD71-A24B35F705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8319843"/>
              </p:ext>
            </p:extLst>
          </p:nvPr>
        </p:nvGraphicFramePr>
        <p:xfrm>
          <a:off x="8792053" y="2625285"/>
          <a:ext cx="3233338" cy="1428205"/>
        </p:xfrm>
        <a:graphic>
          <a:graphicData uri="http://schemas.openxmlformats.org/drawingml/2006/table">
            <a:tbl>
              <a:tblPr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{775DCB02-9BB8-47FD-8907-85C794F793BA}</a:tableStyleId>
              </a:tblPr>
              <a:tblGrid>
                <a:gridCol w="3233338">
                  <a:extLst>
                    <a:ext uri="{9D8B030D-6E8A-4147-A177-3AD203B41FA5}">
                      <a16:colId xmlns:a16="http://schemas.microsoft.com/office/drawing/2014/main" val="3479178751"/>
                    </a:ext>
                  </a:extLst>
                </a:gridCol>
              </a:tblGrid>
              <a:tr h="1428205"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u="none" strike="noStrike" dirty="0">
                          <a:effectLst/>
                        </a:rPr>
                        <a:t> </a:t>
                      </a:r>
                      <a:r>
                        <a:rPr lang="th-TH" sz="2200" u="none" strike="noStrike" dirty="0">
                          <a:effectLst/>
                        </a:rPr>
                        <a:t>สายทางนี้มีปัญหาหรือข้อร้องเรียนจาก</a:t>
                      </a:r>
                    </a:p>
                    <a:p>
                      <a:pPr algn="l" fontAlgn="b"/>
                      <a:r>
                        <a:rPr lang="th-TH" sz="2200" u="none" strike="noStrike" dirty="0">
                          <a:effectLst/>
                        </a:rPr>
                        <a:t> ประชาชนหรือไม่ และด้วยเหตุผลใด อาจเพิ่มข้อเสนอแนะ การแก้ไข ข้อคิดเห็นต่าง ๆ สำหรับข้อร้องเรียนนั้น ๆ </a:t>
                      </a:r>
                    </a:p>
                  </a:txBody>
                  <a:tcPr marL="0" marR="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663165"/>
                  </a:ext>
                </a:extLst>
              </a:tr>
            </a:tbl>
          </a:graphicData>
        </a:graphic>
      </p:graphicFrame>
      <p:sp>
        <p:nvSpPr>
          <p:cNvPr id="17" name="Arrow: Down 16">
            <a:extLst>
              <a:ext uri="{FF2B5EF4-FFF2-40B4-BE49-F238E27FC236}">
                <a16:creationId xmlns:a16="http://schemas.microsoft.com/office/drawing/2014/main" id="{1C962129-D875-4BF7-BB16-C7B1FF6E53D1}"/>
              </a:ext>
            </a:extLst>
          </p:cNvPr>
          <p:cNvSpPr/>
          <p:nvPr/>
        </p:nvSpPr>
        <p:spPr>
          <a:xfrm rot="10800000">
            <a:off x="9851484" y="1664261"/>
            <a:ext cx="1006659" cy="889285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57785" dist="33020" dir="3180000" sx="103000" sy="103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Decagon 2">
            <a:extLst>
              <a:ext uri="{FF2B5EF4-FFF2-40B4-BE49-F238E27FC236}">
                <a16:creationId xmlns:a16="http://schemas.microsoft.com/office/drawing/2014/main" id="{FAE4B64B-D4F2-4C9B-B272-8710D750D7AA}"/>
              </a:ext>
            </a:extLst>
          </p:cNvPr>
          <p:cNvSpPr/>
          <p:nvPr/>
        </p:nvSpPr>
        <p:spPr>
          <a:xfrm>
            <a:off x="3600450" y="425671"/>
            <a:ext cx="390495" cy="345576"/>
          </a:xfrm>
          <a:prstGeom prst="decag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en-US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Decagon 11">
            <a:extLst>
              <a:ext uri="{FF2B5EF4-FFF2-40B4-BE49-F238E27FC236}">
                <a16:creationId xmlns:a16="http://schemas.microsoft.com/office/drawing/2014/main" id="{73C54AA7-A828-411C-ABDD-872257749F3C}"/>
              </a:ext>
            </a:extLst>
          </p:cNvPr>
          <p:cNvSpPr/>
          <p:nvPr/>
        </p:nvSpPr>
        <p:spPr>
          <a:xfrm>
            <a:off x="6719074" y="453132"/>
            <a:ext cx="390495" cy="345576"/>
          </a:xfrm>
          <a:prstGeom prst="decag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en-US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Decagon 12">
            <a:extLst>
              <a:ext uri="{FF2B5EF4-FFF2-40B4-BE49-F238E27FC236}">
                <a16:creationId xmlns:a16="http://schemas.microsoft.com/office/drawing/2014/main" id="{8687C0C2-0F51-4B4B-B4BC-706017A5F55A}"/>
              </a:ext>
            </a:extLst>
          </p:cNvPr>
          <p:cNvSpPr/>
          <p:nvPr/>
        </p:nvSpPr>
        <p:spPr>
          <a:xfrm>
            <a:off x="10159568" y="491529"/>
            <a:ext cx="390495" cy="345576"/>
          </a:xfrm>
          <a:prstGeom prst="decag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en-US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CA84809-4562-4F93-8424-59FEEA3BFC90}"/>
              </a:ext>
            </a:extLst>
          </p:cNvPr>
          <p:cNvSpPr txBox="1"/>
          <p:nvPr/>
        </p:nvSpPr>
        <p:spPr>
          <a:xfrm>
            <a:off x="5418978" y="4646066"/>
            <a:ext cx="3180931" cy="830997"/>
          </a:xfrm>
          <a:prstGeom prst="rect">
            <a:avLst/>
          </a:prstGeom>
          <a:solidFill>
            <a:srgbClr val="A2CF87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r>
              <a:rPr lang="th-TH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</a:t>
            </a:r>
            <a:r>
              <a:rPr lang="th-TH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ดีและปลอดภัย, </a:t>
            </a:r>
            <a:r>
              <a:rPr lang="th-TH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-1 </a:t>
            </a:r>
            <a:r>
              <a:rPr lang="th-TH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มีความเสี่ยงบ้าง, </a:t>
            </a:r>
            <a:r>
              <a:rPr lang="th-TH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-2 </a:t>
            </a:r>
            <a:r>
              <a:rPr lang="th-TH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ค่อนข้างไม่ปลอดภัย, </a:t>
            </a:r>
            <a:r>
              <a:rPr lang="th-TH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-3 </a:t>
            </a:r>
            <a:r>
              <a:rPr lang="th-TH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มีความปลอดภัยน้อยมาก มีอันตรายสูง</a:t>
            </a:r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4478DF-CA8E-4DEF-96EF-A9620DB09048}"/>
              </a:ext>
            </a:extLst>
          </p:cNvPr>
          <p:cNvSpPr txBox="1"/>
          <p:nvPr/>
        </p:nvSpPr>
        <p:spPr>
          <a:xfrm>
            <a:off x="2394598" y="4035698"/>
            <a:ext cx="2907791" cy="1323439"/>
          </a:xfrm>
          <a:prstGeom prst="rect">
            <a:avLst/>
          </a:prstGeom>
          <a:solidFill>
            <a:srgbClr val="F7C09B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</a:t>
            </a:r>
            <a:r>
              <a:rPr lang="th-TH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การเพิ่มช่องจราจร ไหล่ทาง  ก่อสร้างทางเท้า เกาะกลาง เพิ่มไฟฟ้าแสงสว่าง หรืองานก่อสร้างอื่น ๆ อยู่ในสภาพเช่นไร </a:t>
            </a:r>
            <a:r>
              <a:rPr lang="th-TH" sz="16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ดี/ดีมาก</a:t>
            </a:r>
            <a:r>
              <a:rPr lang="th-TH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th-TH" sz="16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lang="th-TH" sz="16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พอใช้ </a:t>
            </a:r>
            <a:r>
              <a:rPr lang="th-TH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th-TH" sz="16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th-TH" sz="16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ค่อนข้างแย่</a:t>
            </a:r>
            <a:r>
              <a:rPr lang="en-US" sz="16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th-TH" sz="16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แย่ </a:t>
            </a:r>
            <a:r>
              <a:rPr lang="th-TH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th-TH" sz="1600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8821A3-386F-46E6-9764-697D8B9EF1B6}"/>
              </a:ext>
            </a:extLst>
          </p:cNvPr>
          <p:cNvSpPr txBox="1"/>
          <p:nvPr/>
        </p:nvSpPr>
        <p:spPr>
          <a:xfrm>
            <a:off x="8815785" y="4127467"/>
            <a:ext cx="3233554" cy="584775"/>
          </a:xfrm>
          <a:prstGeom prst="rect">
            <a:avLst/>
          </a:prstGeom>
          <a:solidFill>
            <a:srgbClr val="FFD347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r>
              <a:rPr lang="th-TH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  <a:r>
              <a:rPr lang="th-TH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ไม่มีปัญหา, </a:t>
            </a:r>
            <a:r>
              <a:rPr lang="th-TH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-1 </a:t>
            </a:r>
            <a:r>
              <a:rPr lang="th-TH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มีแต่น้อย, </a:t>
            </a:r>
            <a:r>
              <a:rPr lang="th-TH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-2 </a:t>
            </a:r>
            <a:r>
              <a:rPr lang="th-TH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มีระดับปานกลาง,  </a:t>
            </a:r>
            <a:r>
              <a:rPr lang="th-TH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-3 </a:t>
            </a:r>
            <a:r>
              <a:rPr lang="th-TH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มีระดับรุนแรง</a:t>
            </a:r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extBox 10">
            <a:extLst>
              <a:ext uri="{FF2B5EF4-FFF2-40B4-BE49-F238E27FC236}">
                <a16:creationId xmlns:a16="http://schemas.microsoft.com/office/drawing/2014/main" id="{438821A3-386F-46E6-9764-697D8B9EF1B6}"/>
              </a:ext>
            </a:extLst>
          </p:cNvPr>
          <p:cNvSpPr txBox="1"/>
          <p:nvPr/>
        </p:nvSpPr>
        <p:spPr>
          <a:xfrm>
            <a:off x="2394598" y="5432071"/>
            <a:ext cx="2907791" cy="1015663"/>
          </a:xfrm>
          <a:prstGeom prst="rect">
            <a:avLst/>
          </a:prstGeom>
          <a:solidFill>
            <a:srgbClr val="F1945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</a:t>
            </a:r>
            <a:r>
              <a:rPr lang="th-TH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เพิ่มทางเท้าพร้อมติดตั้งไฟฟ้าแสงสว่าง </a:t>
            </a:r>
            <a:r>
              <a:rPr lang="en-US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lang="th-TH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สภาพพอใช้ 2</a:t>
            </a:r>
          </a:p>
          <a:p>
            <a:r>
              <a:rPr lang="en-US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</a:t>
            </a:r>
            <a:r>
              <a:rPr lang="th-TH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ไม่มีการก่อสร้างหรือเสริมแต่งเพิ่ม สภาพดี 3</a:t>
            </a:r>
            <a:endParaRPr lang="en-US" sz="1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TextBox 10">
            <a:extLst>
              <a:ext uri="{FF2B5EF4-FFF2-40B4-BE49-F238E27FC236}">
                <a16:creationId xmlns:a16="http://schemas.microsoft.com/office/drawing/2014/main" id="{438821A3-386F-46E6-9764-697D8B9EF1B6}"/>
              </a:ext>
            </a:extLst>
          </p:cNvPr>
          <p:cNvSpPr txBox="1"/>
          <p:nvPr/>
        </p:nvSpPr>
        <p:spPr>
          <a:xfrm>
            <a:off x="5414312" y="5534244"/>
            <a:ext cx="3180932" cy="1015663"/>
          </a:xfrm>
          <a:prstGeom prst="rect">
            <a:avLst/>
          </a:prstGeom>
          <a:solidFill>
            <a:srgbClr val="81BB59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</a:t>
            </a:r>
            <a:r>
              <a:rPr lang="th-TH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มีโค้งอันตรายขาดป้ายเตือน</a:t>
            </a:r>
            <a:r>
              <a:rPr lang="en-US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lang="th-TH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ควรทาผิวถนนด้วยสีต่อต้านการลื่นไหล</a:t>
            </a:r>
            <a:r>
              <a:rPr lang="en-US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(Anti Skid Paint),</a:t>
            </a:r>
            <a:r>
              <a:rPr lang="th-TH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ค่อนข้างไม่ปลอดภัย -2</a:t>
            </a:r>
            <a:endParaRPr lang="en-US" sz="1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TextBox 10">
            <a:extLst>
              <a:ext uri="{FF2B5EF4-FFF2-40B4-BE49-F238E27FC236}">
                <a16:creationId xmlns:a16="http://schemas.microsoft.com/office/drawing/2014/main" id="{438821A3-386F-46E6-9764-697D8B9EF1B6}"/>
              </a:ext>
            </a:extLst>
          </p:cNvPr>
          <p:cNvSpPr txBox="1"/>
          <p:nvPr/>
        </p:nvSpPr>
        <p:spPr>
          <a:xfrm>
            <a:off x="8803753" y="4774175"/>
            <a:ext cx="3233554" cy="584775"/>
          </a:xfrm>
          <a:prstGeom prst="rect">
            <a:avLst/>
          </a:prstGeom>
          <a:solidFill>
            <a:srgbClr val="E6AF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 </a:t>
            </a:r>
            <a:r>
              <a:rPr lang="th-TH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มีการรุกล้ำทางเท้าและเขตทาง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lang="th-TH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ค่อนข้างมาก -3</a:t>
            </a:r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0846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1D33453-DCF4-45E0-A7AC-0FD5199A5A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7817214"/>
              </p:ext>
            </p:extLst>
          </p:nvPr>
        </p:nvGraphicFramePr>
        <p:xfrm>
          <a:off x="124287" y="696536"/>
          <a:ext cx="12002610" cy="1920240"/>
        </p:xfrm>
        <a:graphic>
          <a:graphicData uri="http://schemas.openxmlformats.org/drawingml/2006/table">
            <a:tbl>
              <a:tblPr/>
              <a:tblGrid>
                <a:gridCol w="967622">
                  <a:extLst>
                    <a:ext uri="{9D8B030D-6E8A-4147-A177-3AD203B41FA5}">
                      <a16:colId xmlns:a16="http://schemas.microsoft.com/office/drawing/2014/main" val="3517619613"/>
                    </a:ext>
                  </a:extLst>
                </a:gridCol>
                <a:gridCol w="3654971">
                  <a:extLst>
                    <a:ext uri="{9D8B030D-6E8A-4147-A177-3AD203B41FA5}">
                      <a16:colId xmlns:a16="http://schemas.microsoft.com/office/drawing/2014/main" val="1218590625"/>
                    </a:ext>
                  </a:extLst>
                </a:gridCol>
                <a:gridCol w="1902495">
                  <a:extLst>
                    <a:ext uri="{9D8B030D-6E8A-4147-A177-3AD203B41FA5}">
                      <a16:colId xmlns:a16="http://schemas.microsoft.com/office/drawing/2014/main" val="2421602491"/>
                    </a:ext>
                  </a:extLst>
                </a:gridCol>
                <a:gridCol w="798990">
                  <a:extLst>
                    <a:ext uri="{9D8B030D-6E8A-4147-A177-3AD203B41FA5}">
                      <a16:colId xmlns:a16="http://schemas.microsoft.com/office/drawing/2014/main" val="2825424623"/>
                    </a:ext>
                  </a:extLst>
                </a:gridCol>
                <a:gridCol w="790113">
                  <a:extLst>
                    <a:ext uri="{9D8B030D-6E8A-4147-A177-3AD203B41FA5}">
                      <a16:colId xmlns:a16="http://schemas.microsoft.com/office/drawing/2014/main" val="1065509427"/>
                    </a:ext>
                  </a:extLst>
                </a:gridCol>
                <a:gridCol w="550415">
                  <a:extLst>
                    <a:ext uri="{9D8B030D-6E8A-4147-A177-3AD203B41FA5}">
                      <a16:colId xmlns:a16="http://schemas.microsoft.com/office/drawing/2014/main" val="752964024"/>
                    </a:ext>
                  </a:extLst>
                </a:gridCol>
                <a:gridCol w="3338004">
                  <a:extLst>
                    <a:ext uri="{9D8B030D-6E8A-4147-A177-3AD203B41FA5}">
                      <a16:colId xmlns:a16="http://schemas.microsoft.com/office/drawing/2014/main" val="985706443"/>
                    </a:ext>
                  </a:extLst>
                </a:gridCol>
              </a:tblGrid>
              <a:tr h="108215"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หน่วยงานที่รับมอบ/โอน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เหตุผลในการถ่ายโอนงานบริหาร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ความเห็นสรุปโดยรวม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h-TH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วัน/เดือน/ปี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ระดับ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หมายเหตุ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0372981"/>
                  </a:ext>
                </a:extLst>
              </a:tr>
              <a:tr h="22854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(อปท./ทช./อื่นๆ)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ส่งมอบ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ประเมินผล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คะแนน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4276454"/>
                  </a:ext>
                </a:extLst>
              </a:tr>
              <a:tr h="865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317428"/>
                  </a:ext>
                </a:extLst>
              </a:tr>
              <a:tr h="86572">
                <a:tc>
                  <a:txBody>
                    <a:bodyPr/>
                    <a:lstStyle/>
                    <a:p>
                      <a:pPr algn="ctr" fontAlgn="t"/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อบต.ข่วงเปา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30 ส.ค. 47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th-TH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+mj-cs"/>
                        </a:rPr>
                        <a:t>ปจ.เปลี่ยนเป็น ทช.(</a:t>
                      </a:r>
                      <a:r>
                        <a:rPr lang="th-TH" sz="1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+mj-cs"/>
                        </a:rPr>
                        <a:t>อย</a:t>
                      </a:r>
                      <a:r>
                        <a:rPr lang="th-TH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+mj-cs"/>
                        </a:rPr>
                        <a:t>.3004 กม.52+300-กม.61+734)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+mj-cs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024196"/>
                  </a:ext>
                </a:extLst>
              </a:tr>
              <a:tr h="99558">
                <a:tc>
                  <a:txBody>
                    <a:bodyPr/>
                    <a:lstStyle/>
                    <a:p>
                      <a:pPr algn="ctr" fontAlgn="t"/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อบต.บ้านหลวง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26 ก.พ.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49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5217713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2D2CA2A-B738-4079-99BD-8CCD8052B0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9689109"/>
              </p:ext>
            </p:extLst>
          </p:nvPr>
        </p:nvGraphicFramePr>
        <p:xfrm>
          <a:off x="115939" y="3605346"/>
          <a:ext cx="781040" cy="1297574"/>
        </p:xfrm>
        <a:graphic>
          <a:graphicData uri="http://schemas.openxmlformats.org/drawingml/2006/table">
            <a:tbl>
              <a:tblPr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{775DCB02-9BB8-47FD-8907-85C794F793BA}</a:tableStyleId>
              </a:tblPr>
              <a:tblGrid>
                <a:gridCol w="781040">
                  <a:extLst>
                    <a:ext uri="{9D8B030D-6E8A-4147-A177-3AD203B41FA5}">
                      <a16:colId xmlns:a16="http://schemas.microsoft.com/office/drawing/2014/main" val="832629813"/>
                    </a:ext>
                  </a:extLst>
                </a:gridCol>
              </a:tblGrid>
              <a:tr h="516957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 ถ้าไม่ตรงกับ</a:t>
                      </a:r>
                    </a:p>
                    <a:p>
                      <a:pPr algn="l" fontAlgn="b"/>
                      <a:r>
                        <a:rPr lang="th-TH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 ข้อเท็จจริง</a:t>
                      </a:r>
                      <a:endParaRPr lang="th-TH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634859147"/>
                  </a:ext>
                </a:extLst>
              </a:tr>
              <a:tr h="780617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 ให้แก้ไขให้ </a:t>
                      </a:r>
                    </a:p>
                    <a:p>
                      <a:pPr algn="l" fontAlgn="b"/>
                      <a:r>
                        <a:rPr lang="th-TH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 ถูกต้อง (ฟร้อนสีแดง)</a:t>
                      </a:r>
                      <a:endParaRPr lang="th-TH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674138404"/>
                  </a:ext>
                </a:extLst>
              </a:tr>
            </a:tbl>
          </a:graphicData>
        </a:graphic>
      </p:graphicFrame>
      <p:sp>
        <p:nvSpPr>
          <p:cNvPr id="6" name="Arrow: Down 5">
            <a:extLst>
              <a:ext uri="{FF2B5EF4-FFF2-40B4-BE49-F238E27FC236}">
                <a16:creationId xmlns:a16="http://schemas.microsoft.com/office/drawing/2014/main" id="{01575203-2453-491F-B5BA-74122B37DF7B}"/>
              </a:ext>
            </a:extLst>
          </p:cNvPr>
          <p:cNvSpPr/>
          <p:nvPr/>
        </p:nvSpPr>
        <p:spPr>
          <a:xfrm rot="10800000">
            <a:off x="272489" y="2728435"/>
            <a:ext cx="573024" cy="723833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087153A-923E-4CE6-9729-8FEBFB18EB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9433532"/>
              </p:ext>
            </p:extLst>
          </p:nvPr>
        </p:nvGraphicFramePr>
        <p:xfrm>
          <a:off x="6923919" y="3567734"/>
          <a:ext cx="861541" cy="1300357"/>
        </p:xfrm>
        <a:graphic>
          <a:graphicData uri="http://schemas.openxmlformats.org/drawingml/2006/table">
            <a:tbl>
              <a:tblPr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{775DCB02-9BB8-47FD-8907-85C794F793BA}</a:tableStyleId>
              </a:tblPr>
              <a:tblGrid>
                <a:gridCol w="861541">
                  <a:extLst>
                    <a:ext uri="{9D8B030D-6E8A-4147-A177-3AD203B41FA5}">
                      <a16:colId xmlns:a16="http://schemas.microsoft.com/office/drawing/2014/main" val="832629813"/>
                    </a:ext>
                  </a:extLst>
                </a:gridCol>
              </a:tblGrid>
              <a:tr h="524102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 ถ้าไม่ตรงกับ</a:t>
                      </a:r>
                    </a:p>
                    <a:p>
                      <a:pPr algn="l" fontAlgn="b"/>
                      <a:r>
                        <a:rPr lang="th-TH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 ข้อเท็จจริง</a:t>
                      </a:r>
                      <a:endParaRPr lang="th-TH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634859147"/>
                  </a:ext>
                </a:extLst>
              </a:tr>
              <a:tr h="776255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u="none" strike="noStrike" baseline="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th-TH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ให้แก้ไขให้</a:t>
                      </a:r>
                    </a:p>
                    <a:p>
                      <a:pPr algn="l" fontAlgn="b"/>
                      <a:r>
                        <a:rPr lang="th-TH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 ถูกต้อง (</a:t>
                      </a:r>
                      <a:r>
                        <a:rPr lang="th-TH" sz="1600" u="none" strike="noStrike" dirty="0" err="1">
                          <a:solidFill>
                            <a:srgbClr val="FF0000"/>
                          </a:solidFill>
                          <a:effectLst/>
                        </a:rPr>
                        <a:t>ฟร้อน</a:t>
                      </a:r>
                      <a:endParaRPr lang="th-TH" sz="1600" u="none" strike="noStrike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l" fontAlgn="b"/>
                      <a:r>
                        <a:rPr lang="th-TH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 สีแดง)</a:t>
                      </a:r>
                      <a:endParaRPr lang="th-TH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4138404"/>
                  </a:ext>
                </a:extLst>
              </a:tr>
            </a:tbl>
          </a:graphicData>
        </a:graphic>
      </p:graphicFrame>
      <p:sp>
        <p:nvSpPr>
          <p:cNvPr id="8" name="Arrow: Down 7">
            <a:extLst>
              <a:ext uri="{FF2B5EF4-FFF2-40B4-BE49-F238E27FC236}">
                <a16:creationId xmlns:a16="http://schemas.microsoft.com/office/drawing/2014/main" id="{803BA053-E7A8-4FAF-9323-799BF399A323}"/>
              </a:ext>
            </a:extLst>
          </p:cNvPr>
          <p:cNvSpPr/>
          <p:nvPr/>
        </p:nvSpPr>
        <p:spPr>
          <a:xfrm rot="10800000">
            <a:off x="6923919" y="2674720"/>
            <a:ext cx="573024" cy="723833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7650D2F4-4322-4EC7-BFEA-4E363FDBC0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3570677"/>
              </p:ext>
            </p:extLst>
          </p:nvPr>
        </p:nvGraphicFramePr>
        <p:xfrm>
          <a:off x="957937" y="3213930"/>
          <a:ext cx="3788232" cy="2966978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{3C2FFA5D-87B4-456A-9821-1D502468CF0F}</a:tableStyleId>
              </a:tblPr>
              <a:tblGrid>
                <a:gridCol w="3788232">
                  <a:extLst>
                    <a:ext uri="{9D8B030D-6E8A-4147-A177-3AD203B41FA5}">
                      <a16:colId xmlns:a16="http://schemas.microsoft.com/office/drawing/2014/main" val="2765949051"/>
                    </a:ext>
                  </a:extLst>
                </a:gridCol>
              </a:tblGrid>
              <a:tr h="387339"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1.เส้นทางนี้ไม่ได้เป็นทางสายหลักหรือโครงข่ายสำคัญของ  </a:t>
                      </a:r>
                    </a:p>
                    <a:p>
                      <a:pPr algn="l" fontAlgn="b"/>
                      <a:r>
                        <a:rPr lang="th-TH" sz="12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กรมทางหลวงและท้องถิ่นมีความต้องการ </a:t>
                      </a:r>
                      <a:endParaRPr lang="th-TH" sz="12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 anchor="b"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5393862"/>
                  </a:ext>
                </a:extLst>
              </a:tr>
              <a:tr h="392995"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2.เส้นทางนี้ไม่กระทบต่องาน/กิจกรรมของกรมทางหลวง เช่น เป็นที่ตั้งของแขวงฯหรือพื้นที่สงวนของกรมทางหลวงฯลฯ</a:t>
                      </a:r>
                      <a:endParaRPr lang="th-TH" sz="12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4032242"/>
                  </a:ext>
                </a:extLst>
              </a:tr>
              <a:tr h="211976"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3.เป็นเส้นทางที่อยู่ในเขตองค์กรปกครองส่วนท้องถิ่น</a:t>
                      </a:r>
                      <a:endParaRPr lang="th-TH" sz="12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 anchor="b"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6547967"/>
                  </a:ext>
                </a:extLst>
              </a:tr>
              <a:tr h="401531"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4.เป็นเส้นทางตัน ไม่มีโครงข่ายเส้นทางของกรมทางหลวง </a:t>
                      </a:r>
                    </a:p>
                    <a:p>
                      <a:pPr algn="l" fontAlgn="b"/>
                      <a:r>
                        <a:rPr lang="th-TH" sz="12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เชื่อมต่อ</a:t>
                      </a:r>
                      <a:endParaRPr lang="th-TH" sz="12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3086183"/>
                  </a:ext>
                </a:extLst>
              </a:tr>
              <a:tr h="391886"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u="none" strike="noStrike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th-TH" sz="12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5.องค์กรปกครองส่วนท้องถิ่นที่รับโอนมีศักยภาพในการดูแลบำรุงรักษาทางให้อยู่ในสภาพที่ดีได้</a:t>
                      </a:r>
                      <a:endParaRPr lang="th-TH" sz="12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 anchor="b"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0160780"/>
                  </a:ext>
                </a:extLst>
              </a:tr>
              <a:tr h="242903"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u="none" strike="noStrike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th-TH" sz="12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6.เป็นเส้นทางหลวงที่ไม่ได้มาตรฐานขั้นต่ำ เช่น ทางแคบ </a:t>
                      </a:r>
                    </a:p>
                    <a:p>
                      <a:pPr algn="l" fontAlgn="b"/>
                      <a:r>
                        <a:rPr lang="th-TH" sz="12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ฯลฯ</a:t>
                      </a:r>
                      <a:endParaRPr lang="th-TH" sz="12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1400079"/>
                  </a:ext>
                </a:extLst>
              </a:tr>
              <a:tr h="372291"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7.เป็นเส้นทางที่ได้รับการร้องเรียนให้ทำกิจกรรมต่างๆ  จาก</a:t>
                      </a:r>
                    </a:p>
                    <a:p>
                      <a:pPr algn="l" fontAlgn="b"/>
                      <a:r>
                        <a:rPr lang="th-TH" sz="12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ท้องถิ่นเป็นจำนวนมาก</a:t>
                      </a:r>
                      <a:endParaRPr lang="th-TH" sz="12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 anchor="b"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0715733"/>
                  </a:ext>
                </a:extLst>
              </a:tr>
              <a:tr h="200297"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8.เป็นเส้นทางในเขตชุมชนที่มีทางเลี่ยงเมืองแล้ว</a:t>
                      </a:r>
                      <a:endParaRPr lang="th-TH" sz="12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5428985"/>
                  </a:ext>
                </a:extLst>
              </a:tr>
              <a:tr h="242903"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9.เป็นเส้นทางที่สมควรโอนในกรณีอื่นๆ...</a:t>
                      </a:r>
                      <a:endParaRPr lang="th-TH" sz="12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 anchor="b"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1929291"/>
                  </a:ext>
                </a:extLst>
              </a:tr>
            </a:tbl>
          </a:graphicData>
        </a:graphic>
      </p:graphicFrame>
      <p:sp>
        <p:nvSpPr>
          <p:cNvPr id="10" name="Arrow: Down 9">
            <a:extLst>
              <a:ext uri="{FF2B5EF4-FFF2-40B4-BE49-F238E27FC236}">
                <a16:creationId xmlns:a16="http://schemas.microsoft.com/office/drawing/2014/main" id="{E6B10B6F-4AB2-4E6F-A27E-4B60F49C9360}"/>
              </a:ext>
            </a:extLst>
          </p:cNvPr>
          <p:cNvSpPr/>
          <p:nvPr/>
        </p:nvSpPr>
        <p:spPr>
          <a:xfrm rot="10800000">
            <a:off x="2352543" y="2418784"/>
            <a:ext cx="573024" cy="617852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C3119E67-02CF-4151-A1B6-AF0096EBF2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5589367"/>
              </p:ext>
            </p:extLst>
          </p:nvPr>
        </p:nvGraphicFramePr>
        <p:xfrm>
          <a:off x="4863201" y="3335383"/>
          <a:ext cx="1954530" cy="1898597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954530">
                  <a:extLst>
                    <a:ext uri="{9D8B030D-6E8A-4147-A177-3AD203B41FA5}">
                      <a16:colId xmlns:a16="http://schemas.microsoft.com/office/drawing/2014/main" val="1773629185"/>
                    </a:ext>
                  </a:extLst>
                </a:gridCol>
              </a:tblGrid>
              <a:tr h="292562"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1.ทำได้</a:t>
                      </a:r>
                      <a:r>
                        <a:rPr lang="th-TH" sz="1200" b="0" i="0" u="sng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ดีกว่า</a:t>
                      </a:r>
                      <a:r>
                        <a:rPr lang="th-TH" sz="1200" b="0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หน่วยงานเดิม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7392435"/>
                  </a:ext>
                </a:extLst>
              </a:tr>
              <a:tr h="402235"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2.ทำได้ดีเทียบ</a:t>
                      </a:r>
                      <a:r>
                        <a:rPr lang="th-TH" sz="1200" b="0" i="0" u="sng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เท่ากับ</a:t>
                      </a:r>
                      <a:r>
                        <a:rPr lang="th-TH" sz="1200" b="0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หน่วยงานเดิม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5231962"/>
                  </a:ext>
                </a:extLst>
              </a:tr>
              <a:tr h="208582"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3.ควรปรับปรุง (ระบุ)..........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1878173"/>
                  </a:ext>
                </a:extLst>
              </a:tr>
              <a:tr h="384401"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4.ควรโอนให้หน่วยงานอื่นที่มีศักยภาพมากกว่า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5681987"/>
                  </a:ext>
                </a:extLst>
              </a:tr>
              <a:tr h="208582"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5. อื่น ๆ....(ระบุ)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2661076"/>
                  </a:ext>
                </a:extLst>
              </a:tr>
              <a:tr h="402235"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(เป็นการแสดงความคิดเห็นโดยสรุป)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7606174"/>
                  </a:ext>
                </a:extLst>
              </a:tr>
            </a:tbl>
          </a:graphicData>
        </a:graphic>
      </p:graphicFrame>
      <p:sp>
        <p:nvSpPr>
          <p:cNvPr id="12" name="Arrow: Down 11">
            <a:extLst>
              <a:ext uri="{FF2B5EF4-FFF2-40B4-BE49-F238E27FC236}">
                <a16:creationId xmlns:a16="http://schemas.microsoft.com/office/drawing/2014/main" id="{00E43199-989B-4FE1-AAF1-458C8BF24F01}"/>
              </a:ext>
            </a:extLst>
          </p:cNvPr>
          <p:cNvSpPr/>
          <p:nvPr/>
        </p:nvSpPr>
        <p:spPr>
          <a:xfrm rot="10800000">
            <a:off x="5366601" y="2490096"/>
            <a:ext cx="573024" cy="723833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0FA9C323-0231-42E8-8B7F-F860CA8B1A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3774916"/>
              </p:ext>
            </p:extLst>
          </p:nvPr>
        </p:nvGraphicFramePr>
        <p:xfrm>
          <a:off x="8167456" y="3390015"/>
          <a:ext cx="3783752" cy="1939631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3783752">
                  <a:extLst>
                    <a:ext uri="{9D8B030D-6E8A-4147-A177-3AD203B41FA5}">
                      <a16:colId xmlns:a16="http://schemas.microsoft.com/office/drawing/2014/main" val="1773629185"/>
                    </a:ext>
                  </a:extLst>
                </a:gridCol>
              </a:tblGrid>
              <a:tr h="208247"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A=</a:t>
                      </a:r>
                      <a:r>
                        <a:rPr lang="th-TH" sz="1200" b="1" i="0" u="sng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ดีมาก</a:t>
                      </a: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</a:t>
                      </a:r>
                      <a:r>
                        <a:rPr lang="th-TH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ทั้ง3 ด้าน(+++) ดีกว่าเดิม/ดีเท่าเดิม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</a:t>
                      </a:r>
                      <a:r>
                        <a:rPr lang="th-TH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พอใจระดับ 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FF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7392435"/>
                  </a:ext>
                </a:extLst>
              </a:tr>
              <a:tr h="416495"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B=</a:t>
                      </a:r>
                      <a:r>
                        <a:rPr lang="th-TH" sz="1200" b="1" i="0" u="sng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ดี</a:t>
                      </a:r>
                      <a:r>
                        <a:rPr lang="th-TH" sz="12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</a:t>
                      </a:r>
                      <a:r>
                        <a:rPr lang="th-TH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ดี 2 ด้าน อีกด้านอาจมีปัญหา</a:t>
                      </a:r>
                      <a:r>
                        <a:rPr lang="th-TH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เล็กๆ</a:t>
                      </a:r>
                      <a:r>
                        <a:rPr lang="th-TH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th-TH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น้อยๆ</a:t>
                      </a:r>
                      <a:r>
                        <a:rPr lang="th-TH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แต่ผู้ใช้ทาง </a:t>
                      </a:r>
                    </a:p>
                    <a:p>
                      <a:pPr algn="l" fontAlgn="b"/>
                      <a:r>
                        <a:rPr lang="th-TH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รับได้ 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</a:t>
                      </a:r>
                      <a:r>
                        <a:rPr lang="th-TH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พอใจระดับ 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5231962"/>
                  </a:ext>
                </a:extLst>
              </a:tr>
              <a:tr h="624741"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C=</a:t>
                      </a:r>
                      <a:r>
                        <a:rPr lang="th-TH" sz="1200" b="1" i="0" u="sng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พอใช้</a:t>
                      </a:r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th-TH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ดี 2 ด้านอีกด้านมีปัญหาพอสมควร และมี </a:t>
                      </a:r>
                    </a:p>
                    <a:p>
                      <a:pPr algn="l" fontAlgn="b"/>
                      <a:r>
                        <a:rPr lang="th-TH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ผลกระทบผู้ใช้ทางอยู่พอควร หรือเสีย 2 ด้านเล็ก ๆ </a:t>
                      </a:r>
                      <a:r>
                        <a:rPr lang="th-TH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น้อยๆ</a:t>
                      </a:r>
                      <a:r>
                        <a:rPr lang="th-TH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</a:t>
                      </a:r>
                    </a:p>
                    <a:p>
                      <a:pPr algn="l" fontAlgn="b"/>
                      <a:r>
                        <a:rPr lang="th-TH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และต้องมีการให้แก้ไขในอนาคต </a:t>
                      </a:r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</a:t>
                      </a:r>
                      <a:r>
                        <a:rPr lang="th-TH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พอใจในระดับ 3</a:t>
                      </a:r>
                      <a:endParaRPr lang="th-TH" sz="1200" b="0" i="0" u="sng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FF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1878173"/>
                  </a:ext>
                </a:extLst>
              </a:tr>
              <a:tr h="690148"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D=</a:t>
                      </a:r>
                      <a:r>
                        <a:rPr lang="th-TH" sz="1200" b="1" i="0" u="sng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แย่/ต้องปรับปรุง</a:t>
                      </a:r>
                      <a:r>
                        <a:rPr lang="th-TH" sz="12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th-TH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สมควรต้องแก้ไข หรือปรับปรุงอย่าง </a:t>
                      </a:r>
                    </a:p>
                    <a:p>
                      <a:pPr algn="l" fontAlgn="b"/>
                      <a:r>
                        <a:rPr lang="th-TH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รวดเร็วผู้ใช้ทางเดือดร้อน ปัญหาเดือดร้อนมาก มีความไม่</a:t>
                      </a:r>
                    </a:p>
                    <a:p>
                      <a:pPr algn="l" fontAlgn="b"/>
                      <a:r>
                        <a:rPr lang="th-TH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พอใจต่ำ ระดับ 2หรือ1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5681987"/>
                  </a:ext>
                </a:extLst>
              </a:tr>
            </a:tbl>
          </a:graphicData>
        </a:graphic>
      </p:graphicFrame>
      <p:sp>
        <p:nvSpPr>
          <p:cNvPr id="14" name="Arrow: Down 13">
            <a:extLst>
              <a:ext uri="{FF2B5EF4-FFF2-40B4-BE49-F238E27FC236}">
                <a16:creationId xmlns:a16="http://schemas.microsoft.com/office/drawing/2014/main" id="{3356E46D-64D6-4483-8B83-736FB824D237}"/>
              </a:ext>
            </a:extLst>
          </p:cNvPr>
          <p:cNvSpPr/>
          <p:nvPr/>
        </p:nvSpPr>
        <p:spPr>
          <a:xfrm rot="10800000">
            <a:off x="8241283" y="2529179"/>
            <a:ext cx="573024" cy="723833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449D21-9D61-4CED-9402-BA5C69853A85}"/>
              </a:ext>
            </a:extLst>
          </p:cNvPr>
          <p:cNvSpPr txBox="1"/>
          <p:nvPr/>
        </p:nvSpPr>
        <p:spPr>
          <a:xfrm>
            <a:off x="8176165" y="5407624"/>
            <a:ext cx="3783752" cy="307777"/>
          </a:xfrm>
          <a:prstGeom prst="rect">
            <a:avLst/>
          </a:prstGeom>
          <a:solidFill>
            <a:srgbClr val="699E00"/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th-TH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 ดอกจัน </a:t>
            </a: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th-TH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เช่น </a:t>
            </a: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B* </a:t>
            </a:r>
          </a:p>
        </p:txBody>
      </p:sp>
    </p:spTree>
    <p:extLst>
      <p:ext uri="{BB962C8B-B14F-4D97-AF65-F5344CB8AC3E}">
        <p14:creationId xmlns:p14="http://schemas.microsoft.com/office/powerpoint/2010/main" val="24052041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9ACF06-541B-4042-904D-2C38624B94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412" t="27608" r="2588" b="8706"/>
          <a:stretch/>
        </p:blipFill>
        <p:spPr>
          <a:xfrm>
            <a:off x="1223010" y="1176078"/>
            <a:ext cx="5215803" cy="3784541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E6BB576F-B5BA-4DA1-8678-7C4B046CB96D}"/>
              </a:ext>
            </a:extLst>
          </p:cNvPr>
          <p:cNvSpPr/>
          <p:nvPr/>
        </p:nvSpPr>
        <p:spPr>
          <a:xfrm>
            <a:off x="5059587" y="868969"/>
            <a:ext cx="1184736" cy="420573"/>
          </a:xfrm>
          <a:prstGeom prst="wedgeRectCallout">
            <a:avLst>
              <a:gd name="adj1" fmla="val -149159"/>
              <a:gd name="adj2" fmla="val 414021"/>
            </a:avLst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>
                <a:solidFill>
                  <a:schemeClr val="tx1"/>
                </a:solidFill>
              </a:rPr>
              <a:t>กม. –กม.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Cross 5">
            <a:extLst>
              <a:ext uri="{FF2B5EF4-FFF2-40B4-BE49-F238E27FC236}">
                <a16:creationId xmlns:a16="http://schemas.microsoft.com/office/drawing/2014/main" id="{5A91B969-D5B2-48D0-9E68-55464B9B6DC3}"/>
              </a:ext>
            </a:extLst>
          </p:cNvPr>
          <p:cNvSpPr/>
          <p:nvPr/>
        </p:nvSpPr>
        <p:spPr>
          <a:xfrm rot="18814787">
            <a:off x="579204" y="3259658"/>
            <a:ext cx="1287613" cy="1322233"/>
          </a:xfrm>
          <a:prstGeom prst="plus">
            <a:avLst>
              <a:gd name="adj" fmla="val 4257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A8F999-36BC-4899-9CCF-9621EE5F54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231" t="25996" r="1424" b="9578"/>
          <a:stretch/>
        </p:blipFill>
        <p:spPr>
          <a:xfrm>
            <a:off x="6549390" y="2477689"/>
            <a:ext cx="5342339" cy="3877391"/>
          </a:xfrm>
          <a:prstGeom prst="rect">
            <a:avLst/>
          </a:prstGeom>
        </p:spPr>
      </p:pic>
      <p:sp>
        <p:nvSpPr>
          <p:cNvPr id="8" name="Cross 7">
            <a:extLst>
              <a:ext uri="{FF2B5EF4-FFF2-40B4-BE49-F238E27FC236}">
                <a16:creationId xmlns:a16="http://schemas.microsoft.com/office/drawing/2014/main" id="{D8739C29-4E05-47BB-9C06-92AE7DF8C727}"/>
              </a:ext>
            </a:extLst>
          </p:cNvPr>
          <p:cNvSpPr/>
          <p:nvPr/>
        </p:nvSpPr>
        <p:spPr>
          <a:xfrm rot="18814787">
            <a:off x="6272188" y="4982810"/>
            <a:ext cx="1279910" cy="1329564"/>
          </a:xfrm>
          <a:prstGeom prst="plus">
            <a:avLst>
              <a:gd name="adj" fmla="val 4257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D9738E4F-F119-4D2A-BDDE-057F03F913A3}"/>
              </a:ext>
            </a:extLst>
          </p:cNvPr>
          <p:cNvSpPr/>
          <p:nvPr/>
        </p:nvSpPr>
        <p:spPr>
          <a:xfrm>
            <a:off x="5800278" y="4127190"/>
            <a:ext cx="888090" cy="409632"/>
          </a:xfrm>
          <a:prstGeom prst="wedgeRectCallout">
            <a:avLst>
              <a:gd name="adj1" fmla="val 223174"/>
              <a:gd name="adj2" fmla="val -25192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>
                <a:solidFill>
                  <a:schemeClr val="tx1"/>
                </a:solidFill>
              </a:rPr>
              <a:t>กม. –กม.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Speech Bubble: Rectangle 9">
            <a:extLst>
              <a:ext uri="{FF2B5EF4-FFF2-40B4-BE49-F238E27FC236}">
                <a16:creationId xmlns:a16="http://schemas.microsoft.com/office/drawing/2014/main" id="{04642BE4-4F33-4E84-AA32-9509A4289A52}"/>
              </a:ext>
            </a:extLst>
          </p:cNvPr>
          <p:cNvSpPr/>
          <p:nvPr/>
        </p:nvSpPr>
        <p:spPr>
          <a:xfrm>
            <a:off x="9103723" y="2064439"/>
            <a:ext cx="1735055" cy="413250"/>
          </a:xfrm>
          <a:prstGeom prst="wedgeRectCallout">
            <a:avLst>
              <a:gd name="adj1" fmla="val -28592"/>
              <a:gd name="adj2" fmla="val 635669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>
                <a:solidFill>
                  <a:schemeClr val="tx1"/>
                </a:solidFill>
              </a:rPr>
              <a:t>กม. –กม.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4418D9-DA9B-436F-9A72-92FBF4E51A29}"/>
              </a:ext>
            </a:extLst>
          </p:cNvPr>
          <p:cNvSpPr txBox="1"/>
          <p:nvPr/>
        </p:nvSpPr>
        <p:spPr>
          <a:xfrm>
            <a:off x="490522" y="432925"/>
            <a:ext cx="2792443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2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th-TH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แผนที่ตั้งโครงการ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9194A2C0-0D9A-4127-9837-F696C20856BF}"/>
              </a:ext>
            </a:extLst>
          </p:cNvPr>
          <p:cNvSpPr/>
          <p:nvPr/>
        </p:nvSpPr>
        <p:spPr>
          <a:xfrm>
            <a:off x="8229600" y="4240530"/>
            <a:ext cx="1245870" cy="970386"/>
          </a:xfrm>
          <a:custGeom>
            <a:avLst/>
            <a:gdLst>
              <a:gd name="connsiteX0" fmla="*/ 1988820 w 1988820"/>
              <a:gd name="connsiteY0" fmla="*/ 491490 h 491490"/>
              <a:gd name="connsiteX1" fmla="*/ 0 w 1988820"/>
              <a:gd name="connsiteY1" fmla="*/ 0 h 491490"/>
              <a:gd name="connsiteX0" fmla="*/ 1817370 w 1817370"/>
              <a:gd name="connsiteY0" fmla="*/ 617220 h 617220"/>
              <a:gd name="connsiteX1" fmla="*/ 0 w 1817370"/>
              <a:gd name="connsiteY1" fmla="*/ 0 h 617220"/>
              <a:gd name="connsiteX0" fmla="*/ 1817370 w 1817370"/>
              <a:gd name="connsiteY0" fmla="*/ 617220 h 617220"/>
              <a:gd name="connsiteX1" fmla="*/ 0 w 1817370"/>
              <a:gd name="connsiteY1" fmla="*/ 0 h 617220"/>
              <a:gd name="connsiteX0" fmla="*/ 1817370 w 1817370"/>
              <a:gd name="connsiteY0" fmla="*/ 617220 h 847869"/>
              <a:gd name="connsiteX1" fmla="*/ 868680 w 1817370"/>
              <a:gd name="connsiteY1" fmla="*/ 845820 h 847869"/>
              <a:gd name="connsiteX2" fmla="*/ 0 w 1817370"/>
              <a:gd name="connsiteY2" fmla="*/ 0 h 847869"/>
              <a:gd name="connsiteX0" fmla="*/ 1817370 w 1817370"/>
              <a:gd name="connsiteY0" fmla="*/ 617220 h 877985"/>
              <a:gd name="connsiteX1" fmla="*/ 868680 w 1817370"/>
              <a:gd name="connsiteY1" fmla="*/ 845820 h 877985"/>
              <a:gd name="connsiteX2" fmla="*/ 731520 w 1817370"/>
              <a:gd name="connsiteY2" fmla="*/ 788670 h 877985"/>
              <a:gd name="connsiteX3" fmla="*/ 0 w 1817370"/>
              <a:gd name="connsiteY3" fmla="*/ 0 h 877985"/>
              <a:gd name="connsiteX0" fmla="*/ 1577340 w 1577340"/>
              <a:gd name="connsiteY0" fmla="*/ 594360 h 855125"/>
              <a:gd name="connsiteX1" fmla="*/ 628650 w 1577340"/>
              <a:gd name="connsiteY1" fmla="*/ 822960 h 855125"/>
              <a:gd name="connsiteX2" fmla="*/ 491490 w 1577340"/>
              <a:gd name="connsiteY2" fmla="*/ 765810 h 855125"/>
              <a:gd name="connsiteX3" fmla="*/ 0 w 1577340"/>
              <a:gd name="connsiteY3" fmla="*/ 0 h 855125"/>
              <a:gd name="connsiteX0" fmla="*/ 1577340 w 1577340"/>
              <a:gd name="connsiteY0" fmla="*/ 594360 h 882671"/>
              <a:gd name="connsiteX1" fmla="*/ 594360 w 1577340"/>
              <a:gd name="connsiteY1" fmla="*/ 868680 h 882671"/>
              <a:gd name="connsiteX2" fmla="*/ 491490 w 1577340"/>
              <a:gd name="connsiteY2" fmla="*/ 765810 h 882671"/>
              <a:gd name="connsiteX3" fmla="*/ 0 w 1577340"/>
              <a:gd name="connsiteY3" fmla="*/ 0 h 882671"/>
              <a:gd name="connsiteX0" fmla="*/ 1463040 w 1463040"/>
              <a:gd name="connsiteY0" fmla="*/ 674370 h 962681"/>
              <a:gd name="connsiteX1" fmla="*/ 480060 w 1463040"/>
              <a:gd name="connsiteY1" fmla="*/ 948690 h 962681"/>
              <a:gd name="connsiteX2" fmla="*/ 377190 w 1463040"/>
              <a:gd name="connsiteY2" fmla="*/ 845820 h 962681"/>
              <a:gd name="connsiteX3" fmla="*/ 0 w 1463040"/>
              <a:gd name="connsiteY3" fmla="*/ 0 h 962681"/>
              <a:gd name="connsiteX0" fmla="*/ 1474470 w 1474470"/>
              <a:gd name="connsiteY0" fmla="*/ 674370 h 962681"/>
              <a:gd name="connsiteX1" fmla="*/ 491490 w 1474470"/>
              <a:gd name="connsiteY1" fmla="*/ 948690 h 962681"/>
              <a:gd name="connsiteX2" fmla="*/ 388620 w 1474470"/>
              <a:gd name="connsiteY2" fmla="*/ 845820 h 962681"/>
              <a:gd name="connsiteX3" fmla="*/ 0 w 1474470"/>
              <a:gd name="connsiteY3" fmla="*/ 0 h 962681"/>
              <a:gd name="connsiteX0" fmla="*/ 1474470 w 1474470"/>
              <a:gd name="connsiteY0" fmla="*/ 674370 h 962681"/>
              <a:gd name="connsiteX1" fmla="*/ 491490 w 1474470"/>
              <a:gd name="connsiteY1" fmla="*/ 948690 h 962681"/>
              <a:gd name="connsiteX2" fmla="*/ 388620 w 1474470"/>
              <a:gd name="connsiteY2" fmla="*/ 845820 h 962681"/>
              <a:gd name="connsiteX3" fmla="*/ 0 w 1474470"/>
              <a:gd name="connsiteY3" fmla="*/ 0 h 962681"/>
              <a:gd name="connsiteX0" fmla="*/ 1245870 w 1245870"/>
              <a:gd name="connsiteY0" fmla="*/ 697230 h 985541"/>
              <a:gd name="connsiteX1" fmla="*/ 262890 w 1245870"/>
              <a:gd name="connsiteY1" fmla="*/ 971550 h 985541"/>
              <a:gd name="connsiteX2" fmla="*/ 160020 w 1245870"/>
              <a:gd name="connsiteY2" fmla="*/ 868680 h 985541"/>
              <a:gd name="connsiteX3" fmla="*/ 0 w 1245870"/>
              <a:gd name="connsiteY3" fmla="*/ 0 h 985541"/>
              <a:gd name="connsiteX0" fmla="*/ 1245870 w 1245870"/>
              <a:gd name="connsiteY0" fmla="*/ 697230 h 985541"/>
              <a:gd name="connsiteX1" fmla="*/ 262890 w 1245870"/>
              <a:gd name="connsiteY1" fmla="*/ 971550 h 985541"/>
              <a:gd name="connsiteX2" fmla="*/ 160020 w 1245870"/>
              <a:gd name="connsiteY2" fmla="*/ 868680 h 985541"/>
              <a:gd name="connsiteX3" fmla="*/ 0 w 1245870"/>
              <a:gd name="connsiteY3" fmla="*/ 0 h 985541"/>
              <a:gd name="connsiteX0" fmla="*/ 1245870 w 1245870"/>
              <a:gd name="connsiteY0" fmla="*/ 697230 h 970386"/>
              <a:gd name="connsiteX1" fmla="*/ 251460 w 1245870"/>
              <a:gd name="connsiteY1" fmla="*/ 948690 h 970386"/>
              <a:gd name="connsiteX2" fmla="*/ 160020 w 1245870"/>
              <a:gd name="connsiteY2" fmla="*/ 868680 h 970386"/>
              <a:gd name="connsiteX3" fmla="*/ 0 w 1245870"/>
              <a:gd name="connsiteY3" fmla="*/ 0 h 970386"/>
              <a:gd name="connsiteX0" fmla="*/ 1245870 w 1245870"/>
              <a:gd name="connsiteY0" fmla="*/ 697230 h 970386"/>
              <a:gd name="connsiteX1" fmla="*/ 251460 w 1245870"/>
              <a:gd name="connsiteY1" fmla="*/ 948690 h 970386"/>
              <a:gd name="connsiteX2" fmla="*/ 160020 w 1245870"/>
              <a:gd name="connsiteY2" fmla="*/ 868680 h 970386"/>
              <a:gd name="connsiteX3" fmla="*/ 0 w 1245870"/>
              <a:gd name="connsiteY3" fmla="*/ 0 h 970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45870" h="970386">
                <a:moveTo>
                  <a:pt x="1245870" y="697230"/>
                </a:moveTo>
                <a:cubicBezTo>
                  <a:pt x="1070610" y="674370"/>
                  <a:pt x="219075" y="988695"/>
                  <a:pt x="251460" y="948690"/>
                </a:cubicBezTo>
                <a:cubicBezTo>
                  <a:pt x="104775" y="969645"/>
                  <a:pt x="304800" y="1009650"/>
                  <a:pt x="160020" y="868680"/>
                </a:cubicBezTo>
                <a:cubicBezTo>
                  <a:pt x="15240" y="727710"/>
                  <a:pt x="53340" y="215265"/>
                  <a:pt x="0" y="0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0483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0CFADAE-3CEC-41AA-A1C0-E7DD03D8EDFB}"/>
              </a:ext>
            </a:extLst>
          </p:cNvPr>
          <p:cNvSpPr txBox="1"/>
          <p:nvPr/>
        </p:nvSpPr>
        <p:spPr>
          <a:xfrm>
            <a:off x="2343248" y="449317"/>
            <a:ext cx="7768109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2000" dirty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โครงการถ่ายโอนฯ ทางหลวงหมายเลข 309 ตอน สี่แยกวังน้อย-ศาลากลาง จ.อยุธยา กม.20+850 – กม.24+735</a:t>
            </a:r>
            <a:endParaRPr lang="en-US" sz="2000" dirty="0"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09C6AF5-768B-496F-A909-A4794E3CE79E}"/>
              </a:ext>
            </a:extLst>
          </p:cNvPr>
          <p:cNvGrpSpPr/>
          <p:nvPr/>
        </p:nvGrpSpPr>
        <p:grpSpPr>
          <a:xfrm>
            <a:off x="2343248" y="1035267"/>
            <a:ext cx="8543445" cy="4620250"/>
            <a:chOff x="2090121" y="1179660"/>
            <a:chExt cx="9416142" cy="526049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E9FBC37-D240-4E6C-B877-08460A8E3210}"/>
                </a:ext>
              </a:extLst>
            </p:cNvPr>
            <p:cNvPicPr/>
            <p:nvPr/>
          </p:nvPicPr>
          <p:blipFill rotWithShape="1">
            <a:blip r:embed="rId2"/>
            <a:srcRect l="42788" t="25072" r="1923" b="9401"/>
            <a:stretch/>
          </p:blipFill>
          <p:spPr bwMode="auto">
            <a:xfrm>
              <a:off x="2291378" y="1179660"/>
              <a:ext cx="8218843" cy="5260490"/>
            </a:xfrm>
            <a:prstGeom prst="rect">
              <a:avLst/>
            </a:prstGeom>
            <a:ln>
              <a:solidFill>
                <a:schemeClr val="bg2">
                  <a:lumMod val="50000"/>
                </a:schemeClr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30" name="Speech Bubble: Rectangle 29">
              <a:extLst>
                <a:ext uri="{FF2B5EF4-FFF2-40B4-BE49-F238E27FC236}">
                  <a16:creationId xmlns:a16="http://schemas.microsoft.com/office/drawing/2014/main" id="{BB603879-D066-4A41-A9D6-1DF55F403C68}"/>
                </a:ext>
              </a:extLst>
            </p:cNvPr>
            <p:cNvSpPr/>
            <p:nvPr/>
          </p:nvSpPr>
          <p:spPr>
            <a:xfrm>
              <a:off x="9514178" y="2172669"/>
              <a:ext cx="1992085" cy="508939"/>
            </a:xfrm>
            <a:prstGeom prst="wedgeRectCallout">
              <a:avLst>
                <a:gd name="adj1" fmla="val -103677"/>
                <a:gd name="adj2" fmla="val 285124"/>
              </a:avLst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dirty="0">
                  <a:solidFill>
                    <a:schemeClr val="tx1"/>
                  </a:solidFill>
                </a:rPr>
                <a:t>จุดเริ่มต้น กม.ที่ 20+850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2" name="Speech Bubble: Rectangle 31">
              <a:extLst>
                <a:ext uri="{FF2B5EF4-FFF2-40B4-BE49-F238E27FC236}">
                  <a16:creationId xmlns:a16="http://schemas.microsoft.com/office/drawing/2014/main" id="{B01C9287-CD4A-435B-8A7B-37355FB8972C}"/>
                </a:ext>
              </a:extLst>
            </p:cNvPr>
            <p:cNvSpPr/>
            <p:nvPr/>
          </p:nvSpPr>
          <p:spPr>
            <a:xfrm>
              <a:off x="2090121" y="2172668"/>
              <a:ext cx="1992085" cy="508939"/>
            </a:xfrm>
            <a:prstGeom prst="wedgeRectCallout">
              <a:avLst>
                <a:gd name="adj1" fmla="val 123646"/>
                <a:gd name="adj2" fmla="val 120428"/>
              </a:avLst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dirty="0">
                  <a:solidFill>
                    <a:schemeClr val="tx1"/>
                  </a:solidFill>
                </a:rPr>
                <a:t>จุดสิ้นสุด  กม.ที่ 24+735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4FA2F598-A3E4-4FC5-839A-546BB8BC536A}"/>
                </a:ext>
              </a:extLst>
            </p:cNvPr>
            <p:cNvSpPr/>
            <p:nvPr/>
          </p:nvSpPr>
          <p:spPr>
            <a:xfrm rot="11937792">
              <a:off x="5390119" y="3443494"/>
              <a:ext cx="2952432" cy="824262"/>
            </a:xfrm>
            <a:custGeom>
              <a:avLst/>
              <a:gdLst>
                <a:gd name="connsiteX0" fmla="*/ 55 w 2674620"/>
                <a:gd name="connsiteY0" fmla="*/ 439689 h 871457"/>
                <a:gd name="connsiteX1" fmla="*/ 1088988 w 2674620"/>
                <a:gd name="connsiteY1" fmla="*/ 7577 h 871457"/>
                <a:gd name="connsiteX2" fmla="*/ 1583997 w 2674620"/>
                <a:gd name="connsiteY2" fmla="*/ 7477 h 871457"/>
                <a:gd name="connsiteX3" fmla="*/ 2674619 w 2674620"/>
                <a:gd name="connsiteY3" fmla="*/ 435728 h 871457"/>
                <a:gd name="connsiteX4" fmla="*/ 1337310 w 2674620"/>
                <a:gd name="connsiteY4" fmla="*/ 435729 h 871457"/>
                <a:gd name="connsiteX5" fmla="*/ 55 w 2674620"/>
                <a:gd name="connsiteY5" fmla="*/ 439689 h 871457"/>
                <a:gd name="connsiteX0" fmla="*/ 55 w 2674620"/>
                <a:gd name="connsiteY0" fmla="*/ 439689 h 871457"/>
                <a:gd name="connsiteX1" fmla="*/ 1088988 w 2674620"/>
                <a:gd name="connsiteY1" fmla="*/ 7577 h 871457"/>
                <a:gd name="connsiteX2" fmla="*/ 1583997 w 2674620"/>
                <a:gd name="connsiteY2" fmla="*/ 7477 h 871457"/>
                <a:gd name="connsiteX3" fmla="*/ 2674619 w 2674620"/>
                <a:gd name="connsiteY3" fmla="*/ 435728 h 871457"/>
                <a:gd name="connsiteX0" fmla="*/ 55 w 2681715"/>
                <a:gd name="connsiteY0" fmla="*/ 439689 h 439689"/>
                <a:gd name="connsiteX1" fmla="*/ 1088988 w 2681715"/>
                <a:gd name="connsiteY1" fmla="*/ 7577 h 439689"/>
                <a:gd name="connsiteX2" fmla="*/ 1583997 w 2681715"/>
                <a:gd name="connsiteY2" fmla="*/ 7477 h 439689"/>
                <a:gd name="connsiteX3" fmla="*/ 2674619 w 2681715"/>
                <a:gd name="connsiteY3" fmla="*/ 435728 h 439689"/>
                <a:gd name="connsiteX4" fmla="*/ 1337310 w 2681715"/>
                <a:gd name="connsiteY4" fmla="*/ 435729 h 439689"/>
                <a:gd name="connsiteX5" fmla="*/ 55 w 2681715"/>
                <a:gd name="connsiteY5" fmla="*/ 439689 h 439689"/>
                <a:gd name="connsiteX0" fmla="*/ 55 w 2681715"/>
                <a:gd name="connsiteY0" fmla="*/ 439689 h 439689"/>
                <a:gd name="connsiteX1" fmla="*/ 1088988 w 2681715"/>
                <a:gd name="connsiteY1" fmla="*/ 7577 h 439689"/>
                <a:gd name="connsiteX2" fmla="*/ 1583997 w 2681715"/>
                <a:gd name="connsiteY2" fmla="*/ 7477 h 439689"/>
                <a:gd name="connsiteX3" fmla="*/ 2681715 w 2681715"/>
                <a:gd name="connsiteY3" fmla="*/ 421205 h 439689"/>
                <a:gd name="connsiteX0" fmla="*/ 241218 w 2922878"/>
                <a:gd name="connsiteY0" fmla="*/ 474403 h 581451"/>
                <a:gd name="connsiteX1" fmla="*/ 1330151 w 2922878"/>
                <a:gd name="connsiteY1" fmla="*/ 42291 h 581451"/>
                <a:gd name="connsiteX2" fmla="*/ 1825160 w 2922878"/>
                <a:gd name="connsiteY2" fmla="*/ 42191 h 581451"/>
                <a:gd name="connsiteX3" fmla="*/ 2915782 w 2922878"/>
                <a:gd name="connsiteY3" fmla="*/ 470442 h 581451"/>
                <a:gd name="connsiteX4" fmla="*/ 1578473 w 2922878"/>
                <a:gd name="connsiteY4" fmla="*/ 470443 h 581451"/>
                <a:gd name="connsiteX5" fmla="*/ 241218 w 2922878"/>
                <a:gd name="connsiteY5" fmla="*/ 474403 h 581451"/>
                <a:gd name="connsiteX0" fmla="*/ 25 w 2922878"/>
                <a:gd name="connsiteY0" fmla="*/ 581451 h 581451"/>
                <a:gd name="connsiteX1" fmla="*/ 1330151 w 2922878"/>
                <a:gd name="connsiteY1" fmla="*/ 42291 h 581451"/>
                <a:gd name="connsiteX2" fmla="*/ 1825160 w 2922878"/>
                <a:gd name="connsiteY2" fmla="*/ 42191 h 581451"/>
                <a:gd name="connsiteX3" fmla="*/ 2922878 w 2922878"/>
                <a:gd name="connsiteY3" fmla="*/ 455919 h 581451"/>
                <a:gd name="connsiteX0" fmla="*/ 241218 w 2922878"/>
                <a:gd name="connsiteY0" fmla="*/ 474403 h 581451"/>
                <a:gd name="connsiteX1" fmla="*/ 1330151 w 2922878"/>
                <a:gd name="connsiteY1" fmla="*/ 42291 h 581451"/>
                <a:gd name="connsiteX2" fmla="*/ 1825160 w 2922878"/>
                <a:gd name="connsiteY2" fmla="*/ 42191 h 581451"/>
                <a:gd name="connsiteX3" fmla="*/ 2915782 w 2922878"/>
                <a:gd name="connsiteY3" fmla="*/ 470442 h 581451"/>
                <a:gd name="connsiteX4" fmla="*/ 1578473 w 2922878"/>
                <a:gd name="connsiteY4" fmla="*/ 470443 h 581451"/>
                <a:gd name="connsiteX5" fmla="*/ 241218 w 2922878"/>
                <a:gd name="connsiteY5" fmla="*/ 474403 h 581451"/>
                <a:gd name="connsiteX0" fmla="*/ 25 w 2922878"/>
                <a:gd name="connsiteY0" fmla="*/ 581451 h 581451"/>
                <a:gd name="connsiteX1" fmla="*/ 1330151 w 2922878"/>
                <a:gd name="connsiteY1" fmla="*/ 42291 h 581451"/>
                <a:gd name="connsiteX2" fmla="*/ 1825160 w 2922878"/>
                <a:gd name="connsiteY2" fmla="*/ 42191 h 581451"/>
                <a:gd name="connsiteX3" fmla="*/ 2922878 w 2922878"/>
                <a:gd name="connsiteY3" fmla="*/ 455919 h 581451"/>
                <a:gd name="connsiteX0" fmla="*/ 241218 w 2922878"/>
                <a:gd name="connsiteY0" fmla="*/ 635956 h 743004"/>
                <a:gd name="connsiteX1" fmla="*/ 1330151 w 2922878"/>
                <a:gd name="connsiteY1" fmla="*/ 203844 h 743004"/>
                <a:gd name="connsiteX2" fmla="*/ 1825160 w 2922878"/>
                <a:gd name="connsiteY2" fmla="*/ 203744 h 743004"/>
                <a:gd name="connsiteX3" fmla="*/ 2915782 w 2922878"/>
                <a:gd name="connsiteY3" fmla="*/ 631995 h 743004"/>
                <a:gd name="connsiteX4" fmla="*/ 1578473 w 2922878"/>
                <a:gd name="connsiteY4" fmla="*/ 631996 h 743004"/>
                <a:gd name="connsiteX5" fmla="*/ 241218 w 2922878"/>
                <a:gd name="connsiteY5" fmla="*/ 635956 h 743004"/>
                <a:gd name="connsiteX0" fmla="*/ 25 w 2922878"/>
                <a:gd name="connsiteY0" fmla="*/ 743004 h 743004"/>
                <a:gd name="connsiteX1" fmla="*/ 1330151 w 2922878"/>
                <a:gd name="connsiteY1" fmla="*/ 203844 h 743004"/>
                <a:gd name="connsiteX2" fmla="*/ 1825160 w 2922878"/>
                <a:gd name="connsiteY2" fmla="*/ 203744 h 743004"/>
                <a:gd name="connsiteX3" fmla="*/ 2922878 w 2922878"/>
                <a:gd name="connsiteY3" fmla="*/ 617472 h 743004"/>
                <a:gd name="connsiteX0" fmla="*/ 241218 w 2922878"/>
                <a:gd name="connsiteY0" fmla="*/ 743379 h 850427"/>
                <a:gd name="connsiteX1" fmla="*/ 1330151 w 2922878"/>
                <a:gd name="connsiteY1" fmla="*/ 311267 h 850427"/>
                <a:gd name="connsiteX2" fmla="*/ 1825160 w 2922878"/>
                <a:gd name="connsiteY2" fmla="*/ 311167 h 850427"/>
                <a:gd name="connsiteX3" fmla="*/ 2915782 w 2922878"/>
                <a:gd name="connsiteY3" fmla="*/ 739418 h 850427"/>
                <a:gd name="connsiteX4" fmla="*/ 1578473 w 2922878"/>
                <a:gd name="connsiteY4" fmla="*/ 739419 h 850427"/>
                <a:gd name="connsiteX5" fmla="*/ 241218 w 2922878"/>
                <a:gd name="connsiteY5" fmla="*/ 743379 h 850427"/>
                <a:gd name="connsiteX0" fmla="*/ 25 w 2922878"/>
                <a:gd name="connsiteY0" fmla="*/ 850427 h 850427"/>
                <a:gd name="connsiteX1" fmla="*/ 1330151 w 2922878"/>
                <a:gd name="connsiteY1" fmla="*/ 311267 h 850427"/>
                <a:gd name="connsiteX2" fmla="*/ 1815066 w 2922878"/>
                <a:gd name="connsiteY2" fmla="*/ 401 h 850427"/>
                <a:gd name="connsiteX3" fmla="*/ 2922878 w 2922878"/>
                <a:gd name="connsiteY3" fmla="*/ 724895 h 850427"/>
                <a:gd name="connsiteX0" fmla="*/ 241218 w 2922878"/>
                <a:gd name="connsiteY0" fmla="*/ 743905 h 850953"/>
                <a:gd name="connsiteX1" fmla="*/ 1330151 w 2922878"/>
                <a:gd name="connsiteY1" fmla="*/ 311793 h 850953"/>
                <a:gd name="connsiteX2" fmla="*/ 1825160 w 2922878"/>
                <a:gd name="connsiteY2" fmla="*/ 311693 h 850953"/>
                <a:gd name="connsiteX3" fmla="*/ 2915782 w 2922878"/>
                <a:gd name="connsiteY3" fmla="*/ 739944 h 850953"/>
                <a:gd name="connsiteX4" fmla="*/ 1578473 w 2922878"/>
                <a:gd name="connsiteY4" fmla="*/ 739945 h 850953"/>
                <a:gd name="connsiteX5" fmla="*/ 241218 w 2922878"/>
                <a:gd name="connsiteY5" fmla="*/ 743905 h 850953"/>
                <a:gd name="connsiteX0" fmla="*/ 25 w 2922878"/>
                <a:gd name="connsiteY0" fmla="*/ 850953 h 850953"/>
                <a:gd name="connsiteX1" fmla="*/ 1293008 w 2922878"/>
                <a:gd name="connsiteY1" fmla="*/ 203696 h 850953"/>
                <a:gd name="connsiteX2" fmla="*/ 1815066 w 2922878"/>
                <a:gd name="connsiteY2" fmla="*/ 927 h 850953"/>
                <a:gd name="connsiteX3" fmla="*/ 2922878 w 2922878"/>
                <a:gd name="connsiteY3" fmla="*/ 725421 h 850953"/>
                <a:gd name="connsiteX0" fmla="*/ 241220 w 2922880"/>
                <a:gd name="connsiteY0" fmla="*/ 840351 h 947399"/>
                <a:gd name="connsiteX1" fmla="*/ 1330153 w 2922880"/>
                <a:gd name="connsiteY1" fmla="*/ 408239 h 947399"/>
                <a:gd name="connsiteX2" fmla="*/ 1825162 w 2922880"/>
                <a:gd name="connsiteY2" fmla="*/ 408139 h 947399"/>
                <a:gd name="connsiteX3" fmla="*/ 2915784 w 2922880"/>
                <a:gd name="connsiteY3" fmla="*/ 836390 h 947399"/>
                <a:gd name="connsiteX4" fmla="*/ 1578475 w 2922880"/>
                <a:gd name="connsiteY4" fmla="*/ 836391 h 947399"/>
                <a:gd name="connsiteX5" fmla="*/ 241220 w 2922880"/>
                <a:gd name="connsiteY5" fmla="*/ 840351 h 947399"/>
                <a:gd name="connsiteX0" fmla="*/ 27 w 2922880"/>
                <a:gd name="connsiteY0" fmla="*/ 947399 h 947399"/>
                <a:gd name="connsiteX1" fmla="*/ 1293010 w 2922880"/>
                <a:gd name="connsiteY1" fmla="*/ 300142 h 947399"/>
                <a:gd name="connsiteX2" fmla="*/ 2132263 w 2922880"/>
                <a:gd name="connsiteY2" fmla="*/ 468 h 947399"/>
                <a:gd name="connsiteX3" fmla="*/ 2922880 w 2922880"/>
                <a:gd name="connsiteY3" fmla="*/ 821867 h 947399"/>
                <a:gd name="connsiteX0" fmla="*/ 241220 w 2922880"/>
                <a:gd name="connsiteY0" fmla="*/ 839902 h 946950"/>
                <a:gd name="connsiteX1" fmla="*/ 1330153 w 2922880"/>
                <a:gd name="connsiteY1" fmla="*/ 407790 h 946950"/>
                <a:gd name="connsiteX2" fmla="*/ 1825162 w 2922880"/>
                <a:gd name="connsiteY2" fmla="*/ 407690 h 946950"/>
                <a:gd name="connsiteX3" fmla="*/ 2915784 w 2922880"/>
                <a:gd name="connsiteY3" fmla="*/ 835941 h 946950"/>
                <a:gd name="connsiteX4" fmla="*/ 1578475 w 2922880"/>
                <a:gd name="connsiteY4" fmla="*/ 835942 h 946950"/>
                <a:gd name="connsiteX5" fmla="*/ 241220 w 2922880"/>
                <a:gd name="connsiteY5" fmla="*/ 839902 h 946950"/>
                <a:gd name="connsiteX0" fmla="*/ 27 w 2922880"/>
                <a:gd name="connsiteY0" fmla="*/ 946950 h 946950"/>
                <a:gd name="connsiteX1" fmla="*/ 1293010 w 2922880"/>
                <a:gd name="connsiteY1" fmla="*/ 299693 h 946950"/>
                <a:gd name="connsiteX2" fmla="*/ 2132263 w 2922880"/>
                <a:gd name="connsiteY2" fmla="*/ 19 h 946950"/>
                <a:gd name="connsiteX3" fmla="*/ 2636372 w 2922880"/>
                <a:gd name="connsiteY3" fmla="*/ 362197 h 946950"/>
                <a:gd name="connsiteX4" fmla="*/ 2922880 w 2922880"/>
                <a:gd name="connsiteY4" fmla="*/ 821418 h 946950"/>
                <a:gd name="connsiteX0" fmla="*/ 241220 w 2922880"/>
                <a:gd name="connsiteY0" fmla="*/ 839902 h 946950"/>
                <a:gd name="connsiteX1" fmla="*/ 1330153 w 2922880"/>
                <a:gd name="connsiteY1" fmla="*/ 407790 h 946950"/>
                <a:gd name="connsiteX2" fmla="*/ 1825162 w 2922880"/>
                <a:gd name="connsiteY2" fmla="*/ 407690 h 946950"/>
                <a:gd name="connsiteX3" fmla="*/ 2915784 w 2922880"/>
                <a:gd name="connsiteY3" fmla="*/ 835941 h 946950"/>
                <a:gd name="connsiteX4" fmla="*/ 1578475 w 2922880"/>
                <a:gd name="connsiteY4" fmla="*/ 835942 h 946950"/>
                <a:gd name="connsiteX5" fmla="*/ 241220 w 2922880"/>
                <a:gd name="connsiteY5" fmla="*/ 839902 h 946950"/>
                <a:gd name="connsiteX0" fmla="*/ 27 w 2922880"/>
                <a:gd name="connsiteY0" fmla="*/ 946950 h 946950"/>
                <a:gd name="connsiteX1" fmla="*/ 1293010 w 2922880"/>
                <a:gd name="connsiteY1" fmla="*/ 299693 h 946950"/>
                <a:gd name="connsiteX2" fmla="*/ 2132263 w 2922880"/>
                <a:gd name="connsiteY2" fmla="*/ 19 h 946950"/>
                <a:gd name="connsiteX3" fmla="*/ 2636372 w 2922880"/>
                <a:gd name="connsiteY3" fmla="*/ 362197 h 946950"/>
                <a:gd name="connsiteX4" fmla="*/ 2922880 w 2922880"/>
                <a:gd name="connsiteY4" fmla="*/ 821418 h 946950"/>
                <a:gd name="connsiteX0" fmla="*/ 241220 w 2915784"/>
                <a:gd name="connsiteY0" fmla="*/ 839902 h 946950"/>
                <a:gd name="connsiteX1" fmla="*/ 1330153 w 2915784"/>
                <a:gd name="connsiteY1" fmla="*/ 407790 h 946950"/>
                <a:gd name="connsiteX2" fmla="*/ 1825162 w 2915784"/>
                <a:gd name="connsiteY2" fmla="*/ 407690 h 946950"/>
                <a:gd name="connsiteX3" fmla="*/ 2915784 w 2915784"/>
                <a:gd name="connsiteY3" fmla="*/ 835941 h 946950"/>
                <a:gd name="connsiteX4" fmla="*/ 1578475 w 2915784"/>
                <a:gd name="connsiteY4" fmla="*/ 835942 h 946950"/>
                <a:gd name="connsiteX5" fmla="*/ 241220 w 2915784"/>
                <a:gd name="connsiteY5" fmla="*/ 839902 h 946950"/>
                <a:gd name="connsiteX0" fmla="*/ 27 w 2915784"/>
                <a:gd name="connsiteY0" fmla="*/ 946950 h 946950"/>
                <a:gd name="connsiteX1" fmla="*/ 1293010 w 2915784"/>
                <a:gd name="connsiteY1" fmla="*/ 299693 h 946950"/>
                <a:gd name="connsiteX2" fmla="*/ 2132263 w 2915784"/>
                <a:gd name="connsiteY2" fmla="*/ 19 h 946950"/>
                <a:gd name="connsiteX3" fmla="*/ 2636372 w 2915784"/>
                <a:gd name="connsiteY3" fmla="*/ 362197 h 946950"/>
                <a:gd name="connsiteX4" fmla="*/ 2847213 w 2915784"/>
                <a:gd name="connsiteY4" fmla="*/ 847418 h 946950"/>
                <a:gd name="connsiteX0" fmla="*/ 241220 w 2915784"/>
                <a:gd name="connsiteY0" fmla="*/ 839901 h 946949"/>
                <a:gd name="connsiteX1" fmla="*/ 1330153 w 2915784"/>
                <a:gd name="connsiteY1" fmla="*/ 407789 h 946949"/>
                <a:gd name="connsiteX2" fmla="*/ 1825162 w 2915784"/>
                <a:gd name="connsiteY2" fmla="*/ 407689 h 946949"/>
                <a:gd name="connsiteX3" fmla="*/ 2915784 w 2915784"/>
                <a:gd name="connsiteY3" fmla="*/ 835940 h 946949"/>
                <a:gd name="connsiteX4" fmla="*/ 1578475 w 2915784"/>
                <a:gd name="connsiteY4" fmla="*/ 835941 h 946949"/>
                <a:gd name="connsiteX5" fmla="*/ 241220 w 2915784"/>
                <a:gd name="connsiteY5" fmla="*/ 839901 h 946949"/>
                <a:gd name="connsiteX0" fmla="*/ 27 w 2915784"/>
                <a:gd name="connsiteY0" fmla="*/ 946949 h 946949"/>
                <a:gd name="connsiteX1" fmla="*/ 1293010 w 2915784"/>
                <a:gd name="connsiteY1" fmla="*/ 299692 h 946949"/>
                <a:gd name="connsiteX2" fmla="*/ 2132263 w 2915784"/>
                <a:gd name="connsiteY2" fmla="*/ 18 h 946949"/>
                <a:gd name="connsiteX3" fmla="*/ 2589419 w 2915784"/>
                <a:gd name="connsiteY3" fmla="*/ 366243 h 946949"/>
                <a:gd name="connsiteX4" fmla="*/ 2847213 w 2915784"/>
                <a:gd name="connsiteY4" fmla="*/ 847417 h 946949"/>
                <a:gd name="connsiteX0" fmla="*/ 241220 w 2919833"/>
                <a:gd name="connsiteY0" fmla="*/ 839901 h 946949"/>
                <a:gd name="connsiteX1" fmla="*/ 1330153 w 2919833"/>
                <a:gd name="connsiteY1" fmla="*/ 407789 h 946949"/>
                <a:gd name="connsiteX2" fmla="*/ 1825162 w 2919833"/>
                <a:gd name="connsiteY2" fmla="*/ 407689 h 946949"/>
                <a:gd name="connsiteX3" fmla="*/ 2915784 w 2919833"/>
                <a:gd name="connsiteY3" fmla="*/ 835940 h 946949"/>
                <a:gd name="connsiteX4" fmla="*/ 1578475 w 2919833"/>
                <a:gd name="connsiteY4" fmla="*/ 835941 h 946949"/>
                <a:gd name="connsiteX5" fmla="*/ 241220 w 2919833"/>
                <a:gd name="connsiteY5" fmla="*/ 839901 h 946949"/>
                <a:gd name="connsiteX0" fmla="*/ 27 w 2919833"/>
                <a:gd name="connsiteY0" fmla="*/ 946949 h 946949"/>
                <a:gd name="connsiteX1" fmla="*/ 1293010 w 2919833"/>
                <a:gd name="connsiteY1" fmla="*/ 299692 h 946949"/>
                <a:gd name="connsiteX2" fmla="*/ 2132263 w 2919833"/>
                <a:gd name="connsiteY2" fmla="*/ 18 h 946949"/>
                <a:gd name="connsiteX3" fmla="*/ 2589419 w 2919833"/>
                <a:gd name="connsiteY3" fmla="*/ 366243 h 946949"/>
                <a:gd name="connsiteX4" fmla="*/ 2919833 w 2919833"/>
                <a:gd name="connsiteY4" fmla="*/ 882893 h 946949"/>
                <a:gd name="connsiteX0" fmla="*/ 241220 w 2915784"/>
                <a:gd name="connsiteY0" fmla="*/ 839901 h 946949"/>
                <a:gd name="connsiteX1" fmla="*/ 1330153 w 2915784"/>
                <a:gd name="connsiteY1" fmla="*/ 407789 h 946949"/>
                <a:gd name="connsiteX2" fmla="*/ 1825162 w 2915784"/>
                <a:gd name="connsiteY2" fmla="*/ 407689 h 946949"/>
                <a:gd name="connsiteX3" fmla="*/ 2915784 w 2915784"/>
                <a:gd name="connsiteY3" fmla="*/ 835940 h 946949"/>
                <a:gd name="connsiteX4" fmla="*/ 1578475 w 2915784"/>
                <a:gd name="connsiteY4" fmla="*/ 835941 h 946949"/>
                <a:gd name="connsiteX5" fmla="*/ 241220 w 2915784"/>
                <a:gd name="connsiteY5" fmla="*/ 839901 h 946949"/>
                <a:gd name="connsiteX0" fmla="*/ 27 w 2915784"/>
                <a:gd name="connsiteY0" fmla="*/ 946949 h 946949"/>
                <a:gd name="connsiteX1" fmla="*/ 1293010 w 2915784"/>
                <a:gd name="connsiteY1" fmla="*/ 299692 h 946949"/>
                <a:gd name="connsiteX2" fmla="*/ 2132263 w 2915784"/>
                <a:gd name="connsiteY2" fmla="*/ 18 h 946949"/>
                <a:gd name="connsiteX3" fmla="*/ 2589419 w 2915784"/>
                <a:gd name="connsiteY3" fmla="*/ 366243 h 946949"/>
                <a:gd name="connsiteX4" fmla="*/ 2913071 w 2915784"/>
                <a:gd name="connsiteY4" fmla="*/ 933561 h 946949"/>
                <a:gd name="connsiteX0" fmla="*/ 241220 w 2924212"/>
                <a:gd name="connsiteY0" fmla="*/ 839901 h 965990"/>
                <a:gd name="connsiteX1" fmla="*/ 1330153 w 2924212"/>
                <a:gd name="connsiteY1" fmla="*/ 407789 h 965990"/>
                <a:gd name="connsiteX2" fmla="*/ 1825162 w 2924212"/>
                <a:gd name="connsiteY2" fmla="*/ 407689 h 965990"/>
                <a:gd name="connsiteX3" fmla="*/ 2924212 w 2924212"/>
                <a:gd name="connsiteY3" fmla="*/ 965990 h 965990"/>
                <a:gd name="connsiteX4" fmla="*/ 1578475 w 2924212"/>
                <a:gd name="connsiteY4" fmla="*/ 835941 h 965990"/>
                <a:gd name="connsiteX5" fmla="*/ 241220 w 2924212"/>
                <a:gd name="connsiteY5" fmla="*/ 839901 h 965990"/>
                <a:gd name="connsiteX0" fmla="*/ 27 w 2924212"/>
                <a:gd name="connsiteY0" fmla="*/ 946949 h 965990"/>
                <a:gd name="connsiteX1" fmla="*/ 1293010 w 2924212"/>
                <a:gd name="connsiteY1" fmla="*/ 299692 h 965990"/>
                <a:gd name="connsiteX2" fmla="*/ 2132263 w 2924212"/>
                <a:gd name="connsiteY2" fmla="*/ 18 h 965990"/>
                <a:gd name="connsiteX3" fmla="*/ 2589419 w 2924212"/>
                <a:gd name="connsiteY3" fmla="*/ 366243 h 965990"/>
                <a:gd name="connsiteX4" fmla="*/ 2913071 w 2924212"/>
                <a:gd name="connsiteY4" fmla="*/ 933561 h 965990"/>
                <a:gd name="connsiteX0" fmla="*/ 241220 w 2924212"/>
                <a:gd name="connsiteY0" fmla="*/ 912849 h 1038938"/>
                <a:gd name="connsiteX1" fmla="*/ 1330153 w 2924212"/>
                <a:gd name="connsiteY1" fmla="*/ 480737 h 1038938"/>
                <a:gd name="connsiteX2" fmla="*/ 1825162 w 2924212"/>
                <a:gd name="connsiteY2" fmla="*/ 480637 h 1038938"/>
                <a:gd name="connsiteX3" fmla="*/ 2924212 w 2924212"/>
                <a:gd name="connsiteY3" fmla="*/ 1038938 h 1038938"/>
                <a:gd name="connsiteX4" fmla="*/ 1578475 w 2924212"/>
                <a:gd name="connsiteY4" fmla="*/ 908889 h 1038938"/>
                <a:gd name="connsiteX5" fmla="*/ 241220 w 2924212"/>
                <a:gd name="connsiteY5" fmla="*/ 912849 h 1038938"/>
                <a:gd name="connsiteX0" fmla="*/ 27 w 2924212"/>
                <a:gd name="connsiteY0" fmla="*/ 1019897 h 1038938"/>
                <a:gd name="connsiteX1" fmla="*/ 1293010 w 2924212"/>
                <a:gd name="connsiteY1" fmla="*/ 372640 h 1038938"/>
                <a:gd name="connsiteX2" fmla="*/ 2203883 w 2924212"/>
                <a:gd name="connsiteY2" fmla="*/ 13 h 1038938"/>
                <a:gd name="connsiteX3" fmla="*/ 2589419 w 2924212"/>
                <a:gd name="connsiteY3" fmla="*/ 439191 h 1038938"/>
                <a:gd name="connsiteX4" fmla="*/ 2913071 w 2924212"/>
                <a:gd name="connsiteY4" fmla="*/ 1006509 h 1038938"/>
                <a:gd name="connsiteX0" fmla="*/ 241220 w 2924212"/>
                <a:gd name="connsiteY0" fmla="*/ 912853 h 1038942"/>
                <a:gd name="connsiteX1" fmla="*/ 1330153 w 2924212"/>
                <a:gd name="connsiteY1" fmla="*/ 480741 h 1038942"/>
                <a:gd name="connsiteX2" fmla="*/ 1825162 w 2924212"/>
                <a:gd name="connsiteY2" fmla="*/ 480641 h 1038942"/>
                <a:gd name="connsiteX3" fmla="*/ 2924212 w 2924212"/>
                <a:gd name="connsiteY3" fmla="*/ 1038942 h 1038942"/>
                <a:gd name="connsiteX4" fmla="*/ 1578475 w 2924212"/>
                <a:gd name="connsiteY4" fmla="*/ 908893 h 1038942"/>
                <a:gd name="connsiteX5" fmla="*/ 241220 w 2924212"/>
                <a:gd name="connsiteY5" fmla="*/ 912853 h 1038942"/>
                <a:gd name="connsiteX0" fmla="*/ 27 w 2924212"/>
                <a:gd name="connsiteY0" fmla="*/ 1019901 h 1038942"/>
                <a:gd name="connsiteX1" fmla="*/ 1293010 w 2924212"/>
                <a:gd name="connsiteY1" fmla="*/ 372644 h 1038942"/>
                <a:gd name="connsiteX2" fmla="*/ 2203883 w 2924212"/>
                <a:gd name="connsiteY2" fmla="*/ 17 h 1038942"/>
                <a:gd name="connsiteX3" fmla="*/ 2592466 w 2924212"/>
                <a:gd name="connsiteY3" fmla="*/ 377718 h 1038942"/>
                <a:gd name="connsiteX4" fmla="*/ 2913071 w 2924212"/>
                <a:gd name="connsiteY4" fmla="*/ 1006513 h 1038942"/>
                <a:gd name="connsiteX0" fmla="*/ 241193 w 2924185"/>
                <a:gd name="connsiteY0" fmla="*/ 912853 h 1038942"/>
                <a:gd name="connsiteX1" fmla="*/ 1330126 w 2924185"/>
                <a:gd name="connsiteY1" fmla="*/ 480741 h 1038942"/>
                <a:gd name="connsiteX2" fmla="*/ 1825135 w 2924185"/>
                <a:gd name="connsiteY2" fmla="*/ 480641 h 1038942"/>
                <a:gd name="connsiteX3" fmla="*/ 2924185 w 2924185"/>
                <a:gd name="connsiteY3" fmla="*/ 1038942 h 1038942"/>
                <a:gd name="connsiteX4" fmla="*/ 1578448 w 2924185"/>
                <a:gd name="connsiteY4" fmla="*/ 908893 h 1038942"/>
                <a:gd name="connsiteX5" fmla="*/ 241193 w 2924185"/>
                <a:gd name="connsiteY5" fmla="*/ 912853 h 1038942"/>
                <a:gd name="connsiteX0" fmla="*/ 0 w 2924185"/>
                <a:gd name="connsiteY0" fmla="*/ 1019901 h 1038942"/>
                <a:gd name="connsiteX1" fmla="*/ 305218 w 2924185"/>
                <a:gd name="connsiteY1" fmla="*/ 861482 h 1038942"/>
                <a:gd name="connsiteX2" fmla="*/ 1292983 w 2924185"/>
                <a:gd name="connsiteY2" fmla="*/ 372644 h 1038942"/>
                <a:gd name="connsiteX3" fmla="*/ 2203856 w 2924185"/>
                <a:gd name="connsiteY3" fmla="*/ 17 h 1038942"/>
                <a:gd name="connsiteX4" fmla="*/ 2592439 w 2924185"/>
                <a:gd name="connsiteY4" fmla="*/ 377718 h 1038942"/>
                <a:gd name="connsiteX5" fmla="*/ 2913044 w 2924185"/>
                <a:gd name="connsiteY5" fmla="*/ 1006513 h 1038942"/>
                <a:gd name="connsiteX0" fmla="*/ 241193 w 2949686"/>
                <a:gd name="connsiteY0" fmla="*/ 912853 h 1038942"/>
                <a:gd name="connsiteX1" fmla="*/ 1330126 w 2949686"/>
                <a:gd name="connsiteY1" fmla="*/ 480741 h 1038942"/>
                <a:gd name="connsiteX2" fmla="*/ 1825135 w 2949686"/>
                <a:gd name="connsiteY2" fmla="*/ 480641 h 1038942"/>
                <a:gd name="connsiteX3" fmla="*/ 2924185 w 2949686"/>
                <a:gd name="connsiteY3" fmla="*/ 1038942 h 1038942"/>
                <a:gd name="connsiteX4" fmla="*/ 1578448 w 2949686"/>
                <a:gd name="connsiteY4" fmla="*/ 908893 h 1038942"/>
                <a:gd name="connsiteX5" fmla="*/ 241193 w 2949686"/>
                <a:gd name="connsiteY5" fmla="*/ 912853 h 1038942"/>
                <a:gd name="connsiteX0" fmla="*/ 0 w 2949686"/>
                <a:gd name="connsiteY0" fmla="*/ 1019901 h 1038942"/>
                <a:gd name="connsiteX1" fmla="*/ 305218 w 2949686"/>
                <a:gd name="connsiteY1" fmla="*/ 861482 h 1038942"/>
                <a:gd name="connsiteX2" fmla="*/ 1292983 w 2949686"/>
                <a:gd name="connsiteY2" fmla="*/ 372644 h 1038942"/>
                <a:gd name="connsiteX3" fmla="*/ 2203856 w 2949686"/>
                <a:gd name="connsiteY3" fmla="*/ 17 h 1038942"/>
                <a:gd name="connsiteX4" fmla="*/ 2592439 w 2949686"/>
                <a:gd name="connsiteY4" fmla="*/ 377718 h 1038942"/>
                <a:gd name="connsiteX5" fmla="*/ 2949686 w 2949686"/>
                <a:gd name="connsiteY5" fmla="*/ 1006074 h 1038942"/>
                <a:gd name="connsiteX0" fmla="*/ 284692 w 2993185"/>
                <a:gd name="connsiteY0" fmla="*/ 912853 h 1087170"/>
                <a:gd name="connsiteX1" fmla="*/ 1373625 w 2993185"/>
                <a:gd name="connsiteY1" fmla="*/ 480741 h 1087170"/>
                <a:gd name="connsiteX2" fmla="*/ 1868634 w 2993185"/>
                <a:gd name="connsiteY2" fmla="*/ 480641 h 1087170"/>
                <a:gd name="connsiteX3" fmla="*/ 2967684 w 2993185"/>
                <a:gd name="connsiteY3" fmla="*/ 1038942 h 1087170"/>
                <a:gd name="connsiteX4" fmla="*/ 1621947 w 2993185"/>
                <a:gd name="connsiteY4" fmla="*/ 908893 h 1087170"/>
                <a:gd name="connsiteX5" fmla="*/ 284692 w 2993185"/>
                <a:gd name="connsiteY5" fmla="*/ 912853 h 1087170"/>
                <a:gd name="connsiteX0" fmla="*/ 0 w 2993185"/>
                <a:gd name="connsiteY0" fmla="*/ 1087169 h 1087170"/>
                <a:gd name="connsiteX1" fmla="*/ 348717 w 2993185"/>
                <a:gd name="connsiteY1" fmla="*/ 861482 h 1087170"/>
                <a:gd name="connsiteX2" fmla="*/ 1336482 w 2993185"/>
                <a:gd name="connsiteY2" fmla="*/ 372644 h 1087170"/>
                <a:gd name="connsiteX3" fmla="*/ 2247355 w 2993185"/>
                <a:gd name="connsiteY3" fmla="*/ 17 h 1087170"/>
                <a:gd name="connsiteX4" fmla="*/ 2635938 w 2993185"/>
                <a:gd name="connsiteY4" fmla="*/ 377718 h 1087170"/>
                <a:gd name="connsiteX5" fmla="*/ 2993185 w 2993185"/>
                <a:gd name="connsiteY5" fmla="*/ 1006074 h 1087170"/>
                <a:gd name="connsiteX0" fmla="*/ 284692 w 2993185"/>
                <a:gd name="connsiteY0" fmla="*/ 912852 h 1087167"/>
                <a:gd name="connsiteX1" fmla="*/ 1373625 w 2993185"/>
                <a:gd name="connsiteY1" fmla="*/ 480740 h 1087167"/>
                <a:gd name="connsiteX2" fmla="*/ 1868634 w 2993185"/>
                <a:gd name="connsiteY2" fmla="*/ 480640 h 1087167"/>
                <a:gd name="connsiteX3" fmla="*/ 2967684 w 2993185"/>
                <a:gd name="connsiteY3" fmla="*/ 1038941 h 1087167"/>
                <a:gd name="connsiteX4" fmla="*/ 1621947 w 2993185"/>
                <a:gd name="connsiteY4" fmla="*/ 908892 h 1087167"/>
                <a:gd name="connsiteX5" fmla="*/ 284692 w 2993185"/>
                <a:gd name="connsiteY5" fmla="*/ 912852 h 1087167"/>
                <a:gd name="connsiteX0" fmla="*/ 0 w 2993185"/>
                <a:gd name="connsiteY0" fmla="*/ 1087168 h 1087167"/>
                <a:gd name="connsiteX1" fmla="*/ 348717 w 2993185"/>
                <a:gd name="connsiteY1" fmla="*/ 861481 h 1087167"/>
                <a:gd name="connsiteX2" fmla="*/ 1336482 w 2993185"/>
                <a:gd name="connsiteY2" fmla="*/ 372643 h 1087167"/>
                <a:gd name="connsiteX3" fmla="*/ 2247355 w 2993185"/>
                <a:gd name="connsiteY3" fmla="*/ 16 h 1087167"/>
                <a:gd name="connsiteX4" fmla="*/ 2635938 w 2993185"/>
                <a:gd name="connsiteY4" fmla="*/ 377717 h 1087167"/>
                <a:gd name="connsiteX5" fmla="*/ 2724559 w 2993185"/>
                <a:gd name="connsiteY5" fmla="*/ 844686 h 1087167"/>
                <a:gd name="connsiteX6" fmla="*/ 2993185 w 2993185"/>
                <a:gd name="connsiteY6" fmla="*/ 1006073 h 1087167"/>
                <a:gd name="connsiteX0" fmla="*/ 284692 w 2993185"/>
                <a:gd name="connsiteY0" fmla="*/ 912849 h 1087166"/>
                <a:gd name="connsiteX1" fmla="*/ 1373625 w 2993185"/>
                <a:gd name="connsiteY1" fmla="*/ 480737 h 1087166"/>
                <a:gd name="connsiteX2" fmla="*/ 1868634 w 2993185"/>
                <a:gd name="connsiteY2" fmla="*/ 480637 h 1087166"/>
                <a:gd name="connsiteX3" fmla="*/ 2967684 w 2993185"/>
                <a:gd name="connsiteY3" fmla="*/ 1038938 h 1087166"/>
                <a:gd name="connsiteX4" fmla="*/ 1621947 w 2993185"/>
                <a:gd name="connsiteY4" fmla="*/ 908889 h 1087166"/>
                <a:gd name="connsiteX5" fmla="*/ 284692 w 2993185"/>
                <a:gd name="connsiteY5" fmla="*/ 912849 h 1087166"/>
                <a:gd name="connsiteX0" fmla="*/ 0 w 2993185"/>
                <a:gd name="connsiteY0" fmla="*/ 1087165 h 1087166"/>
                <a:gd name="connsiteX1" fmla="*/ 348717 w 2993185"/>
                <a:gd name="connsiteY1" fmla="*/ 861478 h 1087166"/>
                <a:gd name="connsiteX2" fmla="*/ 1336482 w 2993185"/>
                <a:gd name="connsiteY2" fmla="*/ 372640 h 1087166"/>
                <a:gd name="connsiteX3" fmla="*/ 2247355 w 2993185"/>
                <a:gd name="connsiteY3" fmla="*/ 13 h 1087166"/>
                <a:gd name="connsiteX4" fmla="*/ 2541075 w 2993185"/>
                <a:gd name="connsiteY4" fmla="*/ 436064 h 1087166"/>
                <a:gd name="connsiteX5" fmla="*/ 2724559 w 2993185"/>
                <a:gd name="connsiteY5" fmla="*/ 844683 h 1087166"/>
                <a:gd name="connsiteX6" fmla="*/ 2993185 w 2993185"/>
                <a:gd name="connsiteY6" fmla="*/ 1006070 h 1087166"/>
                <a:gd name="connsiteX0" fmla="*/ 284692 w 2993185"/>
                <a:gd name="connsiteY0" fmla="*/ 912849 h 1087165"/>
                <a:gd name="connsiteX1" fmla="*/ 1373625 w 2993185"/>
                <a:gd name="connsiteY1" fmla="*/ 480737 h 1087165"/>
                <a:gd name="connsiteX2" fmla="*/ 1868634 w 2993185"/>
                <a:gd name="connsiteY2" fmla="*/ 480637 h 1087165"/>
                <a:gd name="connsiteX3" fmla="*/ 2967684 w 2993185"/>
                <a:gd name="connsiteY3" fmla="*/ 1038938 h 1087165"/>
                <a:gd name="connsiteX4" fmla="*/ 1621947 w 2993185"/>
                <a:gd name="connsiteY4" fmla="*/ 908889 h 1087165"/>
                <a:gd name="connsiteX5" fmla="*/ 284692 w 2993185"/>
                <a:gd name="connsiteY5" fmla="*/ 912849 h 1087165"/>
                <a:gd name="connsiteX0" fmla="*/ 0 w 2993185"/>
                <a:gd name="connsiteY0" fmla="*/ 1087165 h 1087165"/>
                <a:gd name="connsiteX1" fmla="*/ 348717 w 2993185"/>
                <a:gd name="connsiteY1" fmla="*/ 861478 h 1087165"/>
                <a:gd name="connsiteX2" fmla="*/ 1336482 w 2993185"/>
                <a:gd name="connsiteY2" fmla="*/ 372640 h 1087165"/>
                <a:gd name="connsiteX3" fmla="*/ 2247355 w 2993185"/>
                <a:gd name="connsiteY3" fmla="*/ 13 h 1087165"/>
                <a:gd name="connsiteX4" fmla="*/ 2541075 w 2993185"/>
                <a:gd name="connsiteY4" fmla="*/ 436064 h 1087165"/>
                <a:gd name="connsiteX5" fmla="*/ 2713939 w 2993185"/>
                <a:gd name="connsiteY5" fmla="*/ 897253 h 1087165"/>
                <a:gd name="connsiteX6" fmla="*/ 2993185 w 2993185"/>
                <a:gd name="connsiteY6" fmla="*/ 1006070 h 1087165"/>
                <a:gd name="connsiteX0" fmla="*/ 284692 w 2993185"/>
                <a:gd name="connsiteY0" fmla="*/ 912849 h 1087165"/>
                <a:gd name="connsiteX1" fmla="*/ 1373625 w 2993185"/>
                <a:gd name="connsiteY1" fmla="*/ 480737 h 1087165"/>
                <a:gd name="connsiteX2" fmla="*/ 1868634 w 2993185"/>
                <a:gd name="connsiteY2" fmla="*/ 480637 h 1087165"/>
                <a:gd name="connsiteX3" fmla="*/ 2967684 w 2993185"/>
                <a:gd name="connsiteY3" fmla="*/ 1038938 h 1087165"/>
                <a:gd name="connsiteX4" fmla="*/ 1621947 w 2993185"/>
                <a:gd name="connsiteY4" fmla="*/ 908889 h 1087165"/>
                <a:gd name="connsiteX5" fmla="*/ 284692 w 2993185"/>
                <a:gd name="connsiteY5" fmla="*/ 912849 h 1087165"/>
                <a:gd name="connsiteX0" fmla="*/ 0 w 2993185"/>
                <a:gd name="connsiteY0" fmla="*/ 1087165 h 1087165"/>
                <a:gd name="connsiteX1" fmla="*/ 348717 w 2993185"/>
                <a:gd name="connsiteY1" fmla="*/ 861478 h 1087165"/>
                <a:gd name="connsiteX2" fmla="*/ 1336482 w 2993185"/>
                <a:gd name="connsiteY2" fmla="*/ 372640 h 1087165"/>
                <a:gd name="connsiteX3" fmla="*/ 2247355 w 2993185"/>
                <a:gd name="connsiteY3" fmla="*/ 13 h 1087165"/>
                <a:gd name="connsiteX4" fmla="*/ 2541075 w 2993185"/>
                <a:gd name="connsiteY4" fmla="*/ 436064 h 1087165"/>
                <a:gd name="connsiteX5" fmla="*/ 2755361 w 2993185"/>
                <a:gd name="connsiteY5" fmla="*/ 1054084 h 1087165"/>
                <a:gd name="connsiteX6" fmla="*/ 2993185 w 2993185"/>
                <a:gd name="connsiteY6" fmla="*/ 1006070 h 1087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93185" h="1087165" stroke="0" extrusionOk="0">
                  <a:moveTo>
                    <a:pt x="284692" y="912849"/>
                  </a:moveTo>
                  <a:cubicBezTo>
                    <a:pt x="278808" y="701919"/>
                    <a:pt x="737486" y="519906"/>
                    <a:pt x="1373625" y="480737"/>
                  </a:cubicBezTo>
                  <a:cubicBezTo>
                    <a:pt x="1537171" y="470667"/>
                    <a:pt x="1602958" y="387604"/>
                    <a:pt x="1868634" y="480637"/>
                  </a:cubicBezTo>
                  <a:cubicBezTo>
                    <a:pt x="2134311" y="573671"/>
                    <a:pt x="2967684" y="829289"/>
                    <a:pt x="2967684" y="1038938"/>
                  </a:cubicBezTo>
                  <a:lnTo>
                    <a:pt x="1621947" y="908889"/>
                  </a:lnTo>
                  <a:lnTo>
                    <a:pt x="284692" y="912849"/>
                  </a:lnTo>
                  <a:close/>
                </a:path>
                <a:path w="2993185" h="1087165" fill="none">
                  <a:moveTo>
                    <a:pt x="0" y="1087165"/>
                  </a:moveTo>
                  <a:cubicBezTo>
                    <a:pt x="46536" y="1048151"/>
                    <a:pt x="133220" y="969354"/>
                    <a:pt x="348717" y="861478"/>
                  </a:cubicBezTo>
                  <a:cubicBezTo>
                    <a:pt x="564214" y="753602"/>
                    <a:pt x="1020042" y="516218"/>
                    <a:pt x="1336482" y="372640"/>
                  </a:cubicBezTo>
                  <a:cubicBezTo>
                    <a:pt x="1652922" y="229063"/>
                    <a:pt x="2009723" y="2373"/>
                    <a:pt x="2247355" y="13"/>
                  </a:cubicBezTo>
                  <a:cubicBezTo>
                    <a:pt x="2484987" y="-2347"/>
                    <a:pt x="2447042" y="317708"/>
                    <a:pt x="2541075" y="436064"/>
                  </a:cubicBezTo>
                  <a:cubicBezTo>
                    <a:pt x="2635108" y="554420"/>
                    <a:pt x="2695820" y="949358"/>
                    <a:pt x="2755361" y="1054084"/>
                  </a:cubicBezTo>
                  <a:cubicBezTo>
                    <a:pt x="2814902" y="1158810"/>
                    <a:pt x="2962913" y="956750"/>
                    <a:pt x="2993185" y="1006070"/>
                  </a:cubicBezTo>
                </a:path>
              </a:pathLst>
            </a:cu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1B506FE3-5193-4CA5-8F0A-FDAEB2953567}"/>
              </a:ext>
            </a:extLst>
          </p:cNvPr>
          <p:cNvSpPr/>
          <p:nvPr/>
        </p:nvSpPr>
        <p:spPr>
          <a:xfrm>
            <a:off x="3510580" y="5841358"/>
            <a:ext cx="6063951" cy="374233"/>
          </a:xfrm>
          <a:prstGeom prst="wedgeRoundRectCallout">
            <a:avLst>
              <a:gd name="adj1" fmla="val -15367"/>
              <a:gd name="adj2" fmla="val -27928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>
                <a:ln>
                  <a:solidFill>
                    <a:sysClr val="windowText" lastClr="000000"/>
                  </a:solidFill>
                </a:ln>
              </a:rPr>
              <a:t>แผนที่ที่ดี ต้องมีหมายเลขทางหลวง มีหลักกิโลเมตร มีสถานที่สำคัญบริเวณรอบ</a:t>
            </a:r>
            <a:r>
              <a:rPr lang="en-US" dirty="0">
                <a:ln>
                  <a:solidFill>
                    <a:sysClr val="windowText" lastClr="000000"/>
                  </a:solidFill>
                </a:ln>
              </a:rPr>
              <a:t> </a:t>
            </a:r>
            <a:r>
              <a:rPr lang="th-TH" dirty="0">
                <a:ln>
                  <a:solidFill>
                    <a:sysClr val="windowText" lastClr="000000"/>
                  </a:solidFill>
                </a:ln>
              </a:rPr>
              <a:t>ๆ</a:t>
            </a:r>
            <a:r>
              <a:rPr lang="en-US" dirty="0">
                <a:ln>
                  <a:solidFill>
                    <a:sysClr val="windowText" lastClr="000000"/>
                  </a:solidFill>
                </a:ln>
              </a:rPr>
              <a:t> </a:t>
            </a:r>
            <a:r>
              <a:rPr lang="th-TH" dirty="0">
                <a:ln>
                  <a:solidFill>
                    <a:sysClr val="windowText" lastClr="000000"/>
                  </a:solidFill>
                </a:ln>
              </a:rPr>
              <a:t>โครงการ</a:t>
            </a:r>
            <a:endParaRPr lang="en-US" dirty="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6" name="L-Shape 15">
            <a:extLst>
              <a:ext uri="{FF2B5EF4-FFF2-40B4-BE49-F238E27FC236}">
                <a16:creationId xmlns:a16="http://schemas.microsoft.com/office/drawing/2014/main" id="{31966EA0-5952-4728-A604-A1DE36D84C11}"/>
              </a:ext>
            </a:extLst>
          </p:cNvPr>
          <p:cNvSpPr/>
          <p:nvPr/>
        </p:nvSpPr>
        <p:spPr>
          <a:xfrm rot="19256378">
            <a:off x="2874760" y="5659604"/>
            <a:ext cx="1271640" cy="283198"/>
          </a:xfrm>
          <a:prstGeom prst="corner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95B5F6-498E-46DB-AA2D-4B3AD89C7ECC}"/>
              </a:ext>
            </a:extLst>
          </p:cNvPr>
          <p:cNvSpPr txBox="1"/>
          <p:nvPr/>
        </p:nvSpPr>
        <p:spPr>
          <a:xfrm>
            <a:off x="7625716" y="6369529"/>
            <a:ext cx="38976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dirty="0"/>
              <a:t>ที่มา </a:t>
            </a:r>
            <a:r>
              <a:rPr lang="en-US" sz="1400" dirty="0"/>
              <a:t>HRIS: Highway Registration Information System</a:t>
            </a:r>
          </a:p>
        </p:txBody>
      </p:sp>
    </p:spTree>
    <p:extLst>
      <p:ext uri="{BB962C8B-B14F-4D97-AF65-F5344CB8AC3E}">
        <p14:creationId xmlns:p14="http://schemas.microsoft.com/office/powerpoint/2010/main" val="20522845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EA0F5-E94E-46C8-BB06-80EC2D34A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0610" y="5344436"/>
            <a:ext cx="4949190" cy="586966"/>
          </a:xfrm>
        </p:spPr>
        <p:txBody>
          <a:bodyPr>
            <a:normAutofit fontScale="90000"/>
          </a:bodyPr>
          <a:lstStyle/>
          <a:p>
            <a:pPr algn="ctr"/>
            <a:r>
              <a:rPr lang="th-TH" sz="3600" dirty="0">
                <a:latin typeface="Angsana New" panose="02020603050405020304" pitchFamily="18" charset="-34"/>
                <a:cs typeface="Angsana New" panose="02020603050405020304" pitchFamily="18" charset="-34"/>
              </a:rPr>
              <a:t>     </a:t>
            </a:r>
            <a:r>
              <a:rPr lang="en-US" sz="3600" dirty="0">
                <a:latin typeface="Angsana New" panose="02020603050405020304" pitchFamily="18" charset="-34"/>
                <a:cs typeface="Angsana New" panose="02020603050405020304" pitchFamily="18" charset="-34"/>
              </a:rPr>
              <a:t>R</a:t>
            </a:r>
            <a:r>
              <a:rPr lang="th-TH" sz="3600" dirty="0">
                <a:latin typeface="Angsana New" panose="02020603050405020304" pitchFamily="18" charset="-34"/>
                <a:cs typeface="Angsana New" panose="02020603050405020304" pitchFamily="18" charset="-34"/>
              </a:rPr>
              <a:t>309</a:t>
            </a:r>
            <a:r>
              <a:rPr lang="en-US" sz="3600" dirty="0">
                <a:latin typeface="Angsana New" panose="02020603050405020304" pitchFamily="18" charset="-34"/>
                <a:cs typeface="Angsana New" panose="02020603050405020304" pitchFamily="18" charset="-34"/>
              </a:rPr>
              <a:t> (</a:t>
            </a:r>
            <a:r>
              <a:rPr lang="th-TH" sz="3600" dirty="0">
                <a:latin typeface="Angsana New" panose="02020603050405020304" pitchFamily="18" charset="-34"/>
                <a:cs typeface="Angsana New" panose="02020603050405020304" pitchFamily="18" charset="-34"/>
              </a:rPr>
              <a:t>20</a:t>
            </a:r>
            <a:r>
              <a:rPr lang="en-US" sz="3600" dirty="0">
                <a:latin typeface="Angsana New" panose="02020603050405020304" pitchFamily="18" charset="-34"/>
                <a:cs typeface="Angsana New" panose="02020603050405020304" pitchFamily="18" charset="-34"/>
              </a:rPr>
              <a:t>+</a:t>
            </a:r>
            <a:r>
              <a:rPr lang="th-TH" sz="3600" dirty="0">
                <a:latin typeface="Angsana New" panose="02020603050405020304" pitchFamily="18" charset="-34"/>
                <a:cs typeface="Angsana New" panose="02020603050405020304" pitchFamily="18" charset="-34"/>
              </a:rPr>
              <a:t>85</a:t>
            </a:r>
            <a:r>
              <a:rPr lang="en-US" sz="3600" dirty="0">
                <a:latin typeface="Angsana New" panose="02020603050405020304" pitchFamily="18" charset="-34"/>
                <a:cs typeface="Angsana New" panose="02020603050405020304" pitchFamily="18" charset="-34"/>
              </a:rPr>
              <a:t>0)</a:t>
            </a:r>
            <a:r>
              <a:rPr lang="th-TH" sz="3600" dirty="0">
                <a:latin typeface="Angsana New" panose="02020603050405020304" pitchFamily="18" charset="-34"/>
                <a:cs typeface="Angsana New" panose="02020603050405020304" pitchFamily="18" charset="-34"/>
              </a:rPr>
              <a:t> จุดเริ่มต้นโครงการ </a:t>
            </a:r>
            <a:endParaRPr lang="en-US" sz="36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2F1EB63-C174-4EA0-B640-3B70CB6BF8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596" y="905830"/>
            <a:ext cx="6527007" cy="4351338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8D11389-AEC2-49DF-B8DE-3B4136979D4F}"/>
              </a:ext>
            </a:extLst>
          </p:cNvPr>
          <p:cNvSpPr txBox="1"/>
          <p:nvPr/>
        </p:nvSpPr>
        <p:spPr>
          <a:xfrm>
            <a:off x="3971108" y="6018670"/>
            <a:ext cx="7932899" cy="430887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th-TH" sz="2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หมายเหตุ </a:t>
            </a:r>
            <a:r>
              <a:rPr lang="en-US" sz="2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: </a:t>
            </a:r>
            <a:r>
              <a:rPr lang="th-TH" sz="2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ความละเอียดของภาพใช้ระดับค่อนข้างดีและเหมาะสม เมื่อขยายภาพแล้วไม่แตกหรือเบลอ</a:t>
            </a:r>
            <a:endParaRPr lang="en-US" sz="22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909A8B-53E1-4BEA-8B91-BFE0B25BF7C0}"/>
              </a:ext>
            </a:extLst>
          </p:cNvPr>
          <p:cNvSpPr txBox="1"/>
          <p:nvPr/>
        </p:nvSpPr>
        <p:spPr>
          <a:xfrm>
            <a:off x="644497" y="367628"/>
            <a:ext cx="2514600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th-TH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3.การถ่ายภาพนิ่ง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978BC79-8E7B-4AEA-8BB2-DECF6281FEEE}"/>
              </a:ext>
            </a:extLst>
          </p:cNvPr>
          <p:cNvSpPr txBox="1">
            <a:spLocks/>
          </p:cNvSpPr>
          <p:nvPr/>
        </p:nvSpPr>
        <p:spPr>
          <a:xfrm>
            <a:off x="986952" y="1300382"/>
            <a:ext cx="2265468" cy="90380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3600" dirty="0">
                <a:latin typeface="Angsana New" panose="02020603050405020304" pitchFamily="18" charset="-34"/>
                <a:cs typeface="Angsana New" panose="02020603050405020304" pitchFamily="18" charset="-34"/>
              </a:rPr>
              <a:t>3.1 จุดเริ่มต้นโครงการ</a:t>
            </a:r>
          </a:p>
          <a:p>
            <a:r>
              <a:rPr lang="th-TH" sz="3600" dirty="0">
                <a:latin typeface="Angsana New" panose="02020603050405020304" pitchFamily="18" charset="-34"/>
                <a:cs typeface="Angsana New" panose="02020603050405020304" pitchFamily="18" charset="-34"/>
              </a:rPr>
              <a:t>      จุดสิ้นสุดโครงการ</a:t>
            </a:r>
          </a:p>
          <a:p>
            <a:r>
              <a:rPr lang="th-TH" sz="3600" dirty="0">
                <a:latin typeface="Angsana New" panose="02020603050405020304" pitchFamily="18" charset="-34"/>
                <a:cs typeface="Angsana New" panose="02020603050405020304" pitchFamily="18" charset="-34"/>
              </a:rPr>
              <a:t>      จุดระหว่างโครงการ </a:t>
            </a:r>
            <a:endParaRPr lang="en-US" sz="36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45E16A-EB6F-44FB-91DE-CAC7875869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76370">
            <a:off x="2821833" y="5643033"/>
            <a:ext cx="1341236" cy="9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4054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1980</TotalTime>
  <Words>2428</Words>
  <Application>Microsoft Office PowerPoint</Application>
  <PresentationFormat>Widescreen</PresentationFormat>
  <Paragraphs>420</Paragraphs>
  <Slides>26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41" baseType="lpstr">
      <vt:lpstr>Algerian</vt:lpstr>
      <vt:lpstr>Angsana New</vt:lpstr>
      <vt:lpstr>AngsanaUPC</vt:lpstr>
      <vt:lpstr>Arial</vt:lpstr>
      <vt:lpstr>Calibri</vt:lpstr>
      <vt:lpstr>Calibri Light</vt:lpstr>
      <vt:lpstr>Cordia New</vt:lpstr>
      <vt:lpstr>inherit</vt:lpstr>
      <vt:lpstr>Tahoma</vt:lpstr>
      <vt:lpstr>TH SarabunPSK</vt:lpstr>
      <vt:lpstr>Wingdings</vt:lpstr>
      <vt:lpstr>Wingdings 2</vt:lpstr>
      <vt:lpstr>Office Theme</vt:lpstr>
      <vt:lpstr>1_Office Theme</vt:lpstr>
      <vt:lpstr>1_ธีมของ Office</vt:lpstr>
      <vt:lpstr>การบันทึกข้อมูลและคำอธิบาย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R309 (20+850) จุดเริ่มต้นโครงการ </vt:lpstr>
      <vt:lpstr>PowerPoint Presentation</vt:lpstr>
      <vt:lpstr>R309 (21+300)</vt:lpstr>
      <vt:lpstr>R309 (22+000)</vt:lpstr>
      <vt:lpstr>R309 (22+551)</vt:lpstr>
      <vt:lpstr>R309 (23+000)</vt:lpstr>
      <vt:lpstr>R309 (24+735) จุดสิ้นสุดโครงการ </vt:lpstr>
      <vt:lpstr>R309 ( 21+850 ) บ.ห้วยยาง</vt:lpstr>
      <vt:lpstr>R309 (23+400 )บ.ป่าหมาก</vt:lpstr>
      <vt:lpstr>R309 (24+500 )บ.ป่าหมาก</vt:lpstr>
      <vt:lpstr>PowerPoint Presentation</vt:lpstr>
      <vt:lpstr>PowerPoint Presentation</vt:lpstr>
      <vt:lpstr>PowerPoint Presentation</vt:lpstr>
      <vt:lpstr>การติดต่อ….</vt:lpstr>
      <vt:lpstr>PowerPoint Presentation</vt:lpstr>
      <vt:lpstr>PowerPoint Presentation</vt:lpstr>
      <vt:lpstr>PowerPoint Presentation</vt:lpstr>
      <vt:lpstr>คำเตือน : เอกสารประวัติฯอยู่ที่หน่วยงานไหน หน่วยนั้นต้องรับผิดชอบฯ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ACER</dc:creator>
  <cp:lastModifiedBy>ACER</cp:lastModifiedBy>
  <cp:revision>277</cp:revision>
  <dcterms:created xsi:type="dcterms:W3CDTF">2023-06-09T02:46:34Z</dcterms:created>
  <dcterms:modified xsi:type="dcterms:W3CDTF">2023-11-14T02:48:36Z</dcterms:modified>
</cp:coreProperties>
</file>